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64" r:id="rId3"/>
    <p:sldId id="267" r:id="rId4"/>
    <p:sldId id="265" r:id="rId5"/>
    <p:sldId id="271" r:id="rId6"/>
    <p:sldId id="272" r:id="rId7"/>
    <p:sldId id="273" r:id="rId8"/>
    <p:sldId id="281" r:id="rId9"/>
    <p:sldId id="283" r:id="rId10"/>
    <p:sldId id="284" r:id="rId11"/>
    <p:sldId id="289" r:id="rId12"/>
    <p:sldId id="291" r:id="rId13"/>
    <p:sldId id="292" r:id="rId14"/>
    <p:sldId id="286" r:id="rId15"/>
    <p:sldId id="282" r:id="rId16"/>
    <p:sldId id="287" r:id="rId17"/>
    <p:sldId id="288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3A2"/>
    <a:srgbClr val="FFC30C"/>
    <a:srgbClr val="00B0F0"/>
    <a:srgbClr val="094FA1"/>
    <a:srgbClr val="0652A2"/>
    <a:srgbClr val="014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34"/>
          <c:y val="2.578124841404722E-2"/>
          <c:w val="0.16041670767716532"/>
          <c:h val="0.2406250467135182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753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18-4F15-AA26-3FA81FD25726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18-4F15-AA26-3FA81FD25726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18-4F15-AA26-3FA81FD2572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18-4F15-AA26-3FA81FD25726}"/>
              </c:ext>
            </c:extLst>
          </c:dPt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Maybe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</c:v>
                </c:pt>
                <c:pt idx="1">
                  <c:v>3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E18-4F15-AA26-3FA81FD25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34"/>
          <c:y val="2.578124841404722E-2"/>
          <c:w val="0.16041670767716532"/>
          <c:h val="0.2406250467135182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753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0E-46C7-9104-95861408345A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0E-46C7-9104-95861408345A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0E-46C7-9104-95861408345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0E-46C7-9104-95861408345A}"/>
              </c:ext>
            </c:extLst>
          </c:dPt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Maybe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20E-46C7-9104-958614083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420767716534"/>
          <c:y val="2.578124841404722E-2"/>
          <c:w val="0.16041670767716532"/>
          <c:h val="0.2406250467135182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753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79-4073-9BCB-908B4616E956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79-4073-9BCB-908B4616E956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79-4073-9BCB-908B4616E9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79-4073-9BCB-908B4616E956}"/>
              </c:ext>
            </c:extLst>
          </c:dPt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Maybe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79-4073-9BCB-908B4616E9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D03DEE-81C7-496D-A9E6-4DBAD74B3A6D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60134B33-FD7E-4FE3-A6AC-E42AF4C01E27}" type="pres">
      <dgm:prSet presAssocID="{94D03DEE-81C7-496D-A9E6-4DBAD74B3A6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E830C6E-729D-4DA6-85C7-4D00FF68E42D}" type="presOf" srcId="{94D03DEE-81C7-496D-A9E6-4DBAD74B3A6D}" destId="{60134B33-FD7E-4FE3-A6AC-E42AF4C01E27}" srcOrd="0" destOrd="0" presId="urn:microsoft.com/office/officeart/2005/8/layout/chevron1"/>
  </dgm:cxnLst>
  <dgm:bg/>
  <dgm:whole>
    <a:ln w="28575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CCFE398-4C5B-48D3-B96C-09720815B7F3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8BF878B-37E3-42F6-9093-E2A9BFD332E9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200" b="0" dirty="0">
              <a:solidFill>
                <a:srgbClr val="0753A2"/>
              </a:solidFill>
              <a:latin typeface="ArialRegular"/>
            </a:rPr>
            <a:t>Customers  come </a:t>
          </a:r>
          <a:r>
            <a:rPr lang="en-US" sz="1200" b="1" dirty="0">
              <a:solidFill>
                <a:srgbClr val="0753A2"/>
              </a:solidFill>
              <a:latin typeface="ArialRegular"/>
            </a:rPr>
            <a:t>in a hurry </a:t>
          </a:r>
          <a:r>
            <a:rPr lang="en-US" sz="1200" b="0" dirty="0">
              <a:solidFill>
                <a:srgbClr val="0753A2"/>
              </a:solidFill>
              <a:latin typeface="ArialRegular"/>
            </a:rPr>
            <a:t>to get their shoes fixed</a:t>
          </a:r>
          <a:endParaRPr lang="en-IN" sz="1200" b="0" dirty="0">
            <a:solidFill>
              <a:srgbClr val="0753A2"/>
            </a:solidFill>
            <a:latin typeface="ArialRegular"/>
          </a:endParaRPr>
        </a:p>
      </dgm:t>
    </dgm:pt>
    <dgm:pt modelId="{63543DAB-E585-4D0C-A882-FC638F32E3BF}" type="parTrans" cxnId="{DB08A2EC-13EC-450F-B5E4-FCF3FF917666}">
      <dgm:prSet/>
      <dgm:spPr/>
      <dgm:t>
        <a:bodyPr/>
        <a:lstStyle/>
        <a:p>
          <a:endParaRPr lang="en-IN"/>
        </a:p>
      </dgm:t>
    </dgm:pt>
    <dgm:pt modelId="{C75ED934-1190-4049-8EDA-11B3CB97755E}" type="sibTrans" cxnId="{DB08A2EC-13EC-450F-B5E4-FCF3FF917666}">
      <dgm:prSet/>
      <dgm:spPr/>
      <dgm:t>
        <a:bodyPr/>
        <a:lstStyle/>
        <a:p>
          <a:endParaRPr lang="en-IN"/>
        </a:p>
      </dgm:t>
    </dgm:pt>
    <dgm:pt modelId="{6304B170-63B0-43CE-B98C-6E4C9AF6202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200" b="0" dirty="0">
              <a:solidFill>
                <a:srgbClr val="0753A2"/>
              </a:solidFill>
              <a:latin typeface="ArialRegular"/>
            </a:rPr>
            <a:t>Cobblers end up </a:t>
          </a:r>
          <a:r>
            <a:rPr lang="en-US" sz="1200" b="1" dirty="0">
              <a:solidFill>
                <a:srgbClr val="0753A2"/>
              </a:solidFill>
              <a:latin typeface="ArialRegular"/>
            </a:rPr>
            <a:t>losing 4/10 customers</a:t>
          </a:r>
          <a:endParaRPr lang="en-IN" sz="1200" b="1" dirty="0">
            <a:solidFill>
              <a:srgbClr val="0753A2"/>
            </a:solidFill>
            <a:latin typeface="ArialRegular"/>
          </a:endParaRPr>
        </a:p>
      </dgm:t>
    </dgm:pt>
    <dgm:pt modelId="{0472440E-C7EB-4185-B4FC-6CA7580FF636}" type="parTrans" cxnId="{760E3ACA-6DA2-4B07-ABCD-78C98BCBA9DC}">
      <dgm:prSet/>
      <dgm:spPr/>
      <dgm:t>
        <a:bodyPr/>
        <a:lstStyle/>
        <a:p>
          <a:endParaRPr lang="en-IN"/>
        </a:p>
      </dgm:t>
    </dgm:pt>
    <dgm:pt modelId="{E66BD79F-FF97-44F2-9B05-0EA278B3D4A4}" type="sibTrans" cxnId="{760E3ACA-6DA2-4B07-ABCD-78C98BCBA9DC}">
      <dgm:prSet/>
      <dgm:spPr/>
      <dgm:t>
        <a:bodyPr/>
        <a:lstStyle/>
        <a:p>
          <a:endParaRPr lang="en-IN"/>
        </a:p>
      </dgm:t>
    </dgm:pt>
    <dgm:pt modelId="{66276E11-763E-4E79-AE99-14898D6D172F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200" b="0" dirty="0">
              <a:solidFill>
                <a:srgbClr val="0753A2"/>
              </a:solidFill>
              <a:latin typeface="ArialRegular"/>
            </a:rPr>
            <a:t>Existing Adhesive </a:t>
          </a:r>
          <a:r>
            <a:rPr lang="en-US" sz="1200" b="1" dirty="0">
              <a:solidFill>
                <a:srgbClr val="0753A2"/>
              </a:solidFill>
              <a:latin typeface="ArialRegular"/>
            </a:rPr>
            <a:t>takes time to stick</a:t>
          </a:r>
          <a:endParaRPr lang="en-IN" sz="1200" b="1" dirty="0">
            <a:solidFill>
              <a:srgbClr val="0753A2"/>
            </a:solidFill>
            <a:latin typeface="ArialRegular"/>
          </a:endParaRPr>
        </a:p>
      </dgm:t>
    </dgm:pt>
    <dgm:pt modelId="{CAD70011-4615-45A7-B852-0CC1AE16CC00}" type="sibTrans" cxnId="{4942A7BB-C5E7-4BE1-ACBC-104E19ADD40B}">
      <dgm:prSet/>
      <dgm:spPr/>
      <dgm:t>
        <a:bodyPr/>
        <a:lstStyle/>
        <a:p>
          <a:endParaRPr lang="en-IN"/>
        </a:p>
      </dgm:t>
    </dgm:pt>
    <dgm:pt modelId="{729A690E-30B5-4B4F-94FE-C947940CF984}" type="parTrans" cxnId="{4942A7BB-C5E7-4BE1-ACBC-104E19ADD40B}">
      <dgm:prSet/>
      <dgm:spPr/>
      <dgm:t>
        <a:bodyPr/>
        <a:lstStyle/>
        <a:p>
          <a:endParaRPr lang="en-IN"/>
        </a:p>
      </dgm:t>
    </dgm:pt>
    <dgm:pt modelId="{118BA1A2-C9C1-4095-9868-1C4BBCD201F0}" type="pres">
      <dgm:prSet presAssocID="{DCCFE398-4C5B-48D3-B96C-09720815B7F3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378C5AC-91D6-43AA-BADE-8272517B6F30}" type="pres">
      <dgm:prSet presAssocID="{6304B170-63B0-43CE-B98C-6E4C9AF62026}" presName="Accent3" presStyleCnt="0"/>
      <dgm:spPr/>
    </dgm:pt>
    <dgm:pt modelId="{02CF8830-A5E2-42C0-A664-15D1984E8555}" type="pres">
      <dgm:prSet presAssocID="{6304B170-63B0-43CE-B98C-6E4C9AF62026}" presName="Accent" presStyleLbl="node1" presStyleIdx="0" presStyleCnt="3"/>
      <dgm:spPr>
        <a:solidFill>
          <a:srgbClr val="0753A2"/>
        </a:solidFill>
      </dgm:spPr>
    </dgm:pt>
    <dgm:pt modelId="{A5B30BE6-7B69-4F8F-9E8D-F222B55AB39A}" type="pres">
      <dgm:prSet presAssocID="{6304B170-63B0-43CE-B98C-6E4C9AF62026}" presName="ParentBackground3" presStyleCnt="0"/>
      <dgm:spPr/>
    </dgm:pt>
    <dgm:pt modelId="{6D69BE1C-CAEB-4919-92AB-58D20637629B}" type="pres">
      <dgm:prSet presAssocID="{6304B170-63B0-43CE-B98C-6E4C9AF62026}" presName="ParentBackground" presStyleLbl="fgAcc1" presStyleIdx="0" presStyleCnt="3"/>
      <dgm:spPr/>
    </dgm:pt>
    <dgm:pt modelId="{31D2F6F9-DC90-4308-B6E7-AC21B99249F4}" type="pres">
      <dgm:prSet presAssocID="{6304B170-63B0-43CE-B98C-6E4C9AF62026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38DF404-D5E2-40F5-BECE-121AEE16ACAB}" type="pres">
      <dgm:prSet presAssocID="{66276E11-763E-4E79-AE99-14898D6D172F}" presName="Accent2" presStyleCnt="0"/>
      <dgm:spPr/>
    </dgm:pt>
    <dgm:pt modelId="{C67C207F-EE7D-457E-9BDE-15A22C4C3BE9}" type="pres">
      <dgm:prSet presAssocID="{66276E11-763E-4E79-AE99-14898D6D172F}" presName="Accent" presStyleLbl="node1" presStyleIdx="1" presStyleCnt="3"/>
      <dgm:spPr>
        <a:solidFill>
          <a:srgbClr val="0753A2"/>
        </a:solidFill>
      </dgm:spPr>
    </dgm:pt>
    <dgm:pt modelId="{3525FDE6-3BFD-45E0-BBA0-1C3D2B478DAA}" type="pres">
      <dgm:prSet presAssocID="{66276E11-763E-4E79-AE99-14898D6D172F}" presName="ParentBackground2" presStyleCnt="0"/>
      <dgm:spPr/>
    </dgm:pt>
    <dgm:pt modelId="{81C4A6EC-0134-465B-8D02-0DBDF884F1E2}" type="pres">
      <dgm:prSet presAssocID="{66276E11-763E-4E79-AE99-14898D6D172F}" presName="ParentBackground" presStyleLbl="fgAcc1" presStyleIdx="1" presStyleCnt="3" custLinFactNeighborX="650" custLinFactNeighborY="-151"/>
      <dgm:spPr/>
    </dgm:pt>
    <dgm:pt modelId="{DEB2C449-D312-43A8-A678-76AD92B4FB8C}" type="pres">
      <dgm:prSet presAssocID="{66276E11-763E-4E79-AE99-14898D6D172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D1E95A8-969C-49AA-B634-D9E898DCBE23}" type="pres">
      <dgm:prSet presAssocID="{78BF878B-37E3-42F6-9093-E2A9BFD332E9}" presName="Accent1" presStyleCnt="0"/>
      <dgm:spPr/>
    </dgm:pt>
    <dgm:pt modelId="{8A232D67-27DD-49F0-A397-8C92AB25DAE4}" type="pres">
      <dgm:prSet presAssocID="{78BF878B-37E3-42F6-9093-E2A9BFD332E9}" presName="Accent" presStyleLbl="node1" presStyleIdx="2" presStyleCnt="3"/>
      <dgm:spPr>
        <a:solidFill>
          <a:srgbClr val="0753A2"/>
        </a:solidFill>
      </dgm:spPr>
    </dgm:pt>
    <dgm:pt modelId="{13A8C51B-D829-47BF-AE05-25C017142B61}" type="pres">
      <dgm:prSet presAssocID="{78BF878B-37E3-42F6-9093-E2A9BFD332E9}" presName="ParentBackground1" presStyleCnt="0"/>
      <dgm:spPr/>
    </dgm:pt>
    <dgm:pt modelId="{6CB3D8C6-0278-4413-9656-21F1AE9F3285}" type="pres">
      <dgm:prSet presAssocID="{78BF878B-37E3-42F6-9093-E2A9BFD332E9}" presName="ParentBackground" presStyleLbl="fgAcc1" presStyleIdx="2" presStyleCnt="3"/>
      <dgm:spPr/>
    </dgm:pt>
    <dgm:pt modelId="{5749B9CA-D44A-48B1-8B0D-BCED6DA07446}" type="pres">
      <dgm:prSet presAssocID="{78BF878B-37E3-42F6-9093-E2A9BFD332E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6846317-23B6-47CA-A46F-D265FBB16F14}" type="presOf" srcId="{66276E11-763E-4E79-AE99-14898D6D172F}" destId="{DEB2C449-D312-43A8-A678-76AD92B4FB8C}" srcOrd="1" destOrd="0" presId="urn:microsoft.com/office/officeart/2011/layout/CircleProcess"/>
    <dgm:cxn modelId="{DFA3361F-F817-4476-BCC6-AA0013920191}" type="presOf" srcId="{66276E11-763E-4E79-AE99-14898D6D172F}" destId="{81C4A6EC-0134-465B-8D02-0DBDF884F1E2}" srcOrd="0" destOrd="0" presId="urn:microsoft.com/office/officeart/2011/layout/CircleProcess"/>
    <dgm:cxn modelId="{A933EB9C-6BD7-446F-BA31-9D949EE8B4F4}" type="presOf" srcId="{DCCFE398-4C5B-48D3-B96C-09720815B7F3}" destId="{118BA1A2-C9C1-4095-9868-1C4BBCD201F0}" srcOrd="0" destOrd="0" presId="urn:microsoft.com/office/officeart/2011/layout/CircleProcess"/>
    <dgm:cxn modelId="{7779CBA2-0844-47B4-B816-178C972DC7EA}" type="presOf" srcId="{6304B170-63B0-43CE-B98C-6E4C9AF62026}" destId="{6D69BE1C-CAEB-4919-92AB-58D20637629B}" srcOrd="0" destOrd="0" presId="urn:microsoft.com/office/officeart/2011/layout/CircleProcess"/>
    <dgm:cxn modelId="{C2200EAC-F9F5-4DC3-B867-BF16DE3C9067}" type="presOf" srcId="{6304B170-63B0-43CE-B98C-6E4C9AF62026}" destId="{31D2F6F9-DC90-4308-B6E7-AC21B99249F4}" srcOrd="1" destOrd="0" presId="urn:microsoft.com/office/officeart/2011/layout/CircleProcess"/>
    <dgm:cxn modelId="{4942A7BB-C5E7-4BE1-ACBC-104E19ADD40B}" srcId="{DCCFE398-4C5B-48D3-B96C-09720815B7F3}" destId="{66276E11-763E-4E79-AE99-14898D6D172F}" srcOrd="1" destOrd="0" parTransId="{729A690E-30B5-4B4F-94FE-C947940CF984}" sibTransId="{CAD70011-4615-45A7-B852-0CC1AE16CC00}"/>
    <dgm:cxn modelId="{760E3ACA-6DA2-4B07-ABCD-78C98BCBA9DC}" srcId="{DCCFE398-4C5B-48D3-B96C-09720815B7F3}" destId="{6304B170-63B0-43CE-B98C-6E4C9AF62026}" srcOrd="2" destOrd="0" parTransId="{0472440E-C7EB-4185-B4FC-6CA7580FF636}" sibTransId="{E66BD79F-FF97-44F2-9B05-0EA278B3D4A4}"/>
    <dgm:cxn modelId="{74CAB1CC-BB37-4DC4-8131-E37F390AB467}" type="presOf" srcId="{78BF878B-37E3-42F6-9093-E2A9BFD332E9}" destId="{6CB3D8C6-0278-4413-9656-21F1AE9F3285}" srcOrd="0" destOrd="0" presId="urn:microsoft.com/office/officeart/2011/layout/CircleProcess"/>
    <dgm:cxn modelId="{1C1F53CF-BF5F-4940-B292-BA55D23F48B9}" type="presOf" srcId="{78BF878B-37E3-42F6-9093-E2A9BFD332E9}" destId="{5749B9CA-D44A-48B1-8B0D-BCED6DA07446}" srcOrd="1" destOrd="0" presId="urn:microsoft.com/office/officeart/2011/layout/CircleProcess"/>
    <dgm:cxn modelId="{DB08A2EC-13EC-450F-B5E4-FCF3FF917666}" srcId="{DCCFE398-4C5B-48D3-B96C-09720815B7F3}" destId="{78BF878B-37E3-42F6-9093-E2A9BFD332E9}" srcOrd="0" destOrd="0" parTransId="{63543DAB-E585-4D0C-A882-FC638F32E3BF}" sibTransId="{C75ED934-1190-4049-8EDA-11B3CB97755E}"/>
    <dgm:cxn modelId="{4F238FD0-3B9D-42F9-9721-0F6466EB2388}" type="presParOf" srcId="{118BA1A2-C9C1-4095-9868-1C4BBCD201F0}" destId="{1378C5AC-91D6-43AA-BADE-8272517B6F30}" srcOrd="0" destOrd="0" presId="urn:microsoft.com/office/officeart/2011/layout/CircleProcess"/>
    <dgm:cxn modelId="{6335DA0D-3343-42F4-B016-27DB198D6B41}" type="presParOf" srcId="{1378C5AC-91D6-43AA-BADE-8272517B6F30}" destId="{02CF8830-A5E2-42C0-A664-15D1984E8555}" srcOrd="0" destOrd="0" presId="urn:microsoft.com/office/officeart/2011/layout/CircleProcess"/>
    <dgm:cxn modelId="{9D06F49B-D05D-49E5-BA1C-305BF2FFCE93}" type="presParOf" srcId="{118BA1A2-C9C1-4095-9868-1C4BBCD201F0}" destId="{A5B30BE6-7B69-4F8F-9E8D-F222B55AB39A}" srcOrd="1" destOrd="0" presId="urn:microsoft.com/office/officeart/2011/layout/CircleProcess"/>
    <dgm:cxn modelId="{C89AD278-1407-4282-AF78-621DBB3A121D}" type="presParOf" srcId="{A5B30BE6-7B69-4F8F-9E8D-F222B55AB39A}" destId="{6D69BE1C-CAEB-4919-92AB-58D20637629B}" srcOrd="0" destOrd="0" presId="urn:microsoft.com/office/officeart/2011/layout/CircleProcess"/>
    <dgm:cxn modelId="{46CF6F21-733B-44D2-9F86-55D27E8CF22E}" type="presParOf" srcId="{118BA1A2-C9C1-4095-9868-1C4BBCD201F0}" destId="{31D2F6F9-DC90-4308-B6E7-AC21B99249F4}" srcOrd="2" destOrd="0" presId="urn:microsoft.com/office/officeart/2011/layout/CircleProcess"/>
    <dgm:cxn modelId="{8EFCD66E-95AF-4417-B36C-673A385F28FE}" type="presParOf" srcId="{118BA1A2-C9C1-4095-9868-1C4BBCD201F0}" destId="{F38DF404-D5E2-40F5-BECE-121AEE16ACAB}" srcOrd="3" destOrd="0" presId="urn:microsoft.com/office/officeart/2011/layout/CircleProcess"/>
    <dgm:cxn modelId="{C6A8E9F6-A076-414D-9E95-70F5B7DC8F45}" type="presParOf" srcId="{F38DF404-D5E2-40F5-BECE-121AEE16ACAB}" destId="{C67C207F-EE7D-457E-9BDE-15A22C4C3BE9}" srcOrd="0" destOrd="0" presId="urn:microsoft.com/office/officeart/2011/layout/CircleProcess"/>
    <dgm:cxn modelId="{FD29B33B-4BBE-4D50-8A45-6CCE7C1B9EC5}" type="presParOf" srcId="{118BA1A2-C9C1-4095-9868-1C4BBCD201F0}" destId="{3525FDE6-3BFD-45E0-BBA0-1C3D2B478DAA}" srcOrd="4" destOrd="0" presId="urn:microsoft.com/office/officeart/2011/layout/CircleProcess"/>
    <dgm:cxn modelId="{CCBDC156-8FF9-4015-9C93-F7656874561C}" type="presParOf" srcId="{3525FDE6-3BFD-45E0-BBA0-1C3D2B478DAA}" destId="{81C4A6EC-0134-465B-8D02-0DBDF884F1E2}" srcOrd="0" destOrd="0" presId="urn:microsoft.com/office/officeart/2011/layout/CircleProcess"/>
    <dgm:cxn modelId="{2D126C1D-2DED-4055-BAC6-F0F0474C8B22}" type="presParOf" srcId="{118BA1A2-C9C1-4095-9868-1C4BBCD201F0}" destId="{DEB2C449-D312-43A8-A678-76AD92B4FB8C}" srcOrd="5" destOrd="0" presId="urn:microsoft.com/office/officeart/2011/layout/CircleProcess"/>
    <dgm:cxn modelId="{4CEA9BFD-4C13-4CBB-B62E-6A67F7AA02D5}" type="presParOf" srcId="{118BA1A2-C9C1-4095-9868-1C4BBCD201F0}" destId="{ED1E95A8-969C-49AA-B634-D9E898DCBE23}" srcOrd="6" destOrd="0" presId="urn:microsoft.com/office/officeart/2011/layout/CircleProcess"/>
    <dgm:cxn modelId="{41988915-0695-4947-A51E-5AD8D46F56A3}" type="presParOf" srcId="{ED1E95A8-969C-49AA-B634-D9E898DCBE23}" destId="{8A232D67-27DD-49F0-A397-8C92AB25DAE4}" srcOrd="0" destOrd="0" presId="urn:microsoft.com/office/officeart/2011/layout/CircleProcess"/>
    <dgm:cxn modelId="{3E103C86-41B3-4A82-8246-AC23678484E0}" type="presParOf" srcId="{118BA1A2-C9C1-4095-9868-1C4BBCD201F0}" destId="{13A8C51B-D829-47BF-AE05-25C017142B61}" srcOrd="7" destOrd="0" presId="urn:microsoft.com/office/officeart/2011/layout/CircleProcess"/>
    <dgm:cxn modelId="{3D6481D9-BFDF-4AB5-B911-4C60972B0D59}" type="presParOf" srcId="{13A8C51B-D829-47BF-AE05-25C017142B61}" destId="{6CB3D8C6-0278-4413-9656-21F1AE9F3285}" srcOrd="0" destOrd="0" presId="urn:microsoft.com/office/officeart/2011/layout/CircleProcess"/>
    <dgm:cxn modelId="{7E6D60C6-2AFE-4101-A415-CBEBA66843AC}" type="presParOf" srcId="{118BA1A2-C9C1-4095-9868-1C4BBCD201F0}" destId="{5749B9CA-D44A-48B1-8B0D-BCED6DA07446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CCFE398-4C5B-48D3-B96C-09720815B7F3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8BF878B-37E3-42F6-9093-E2A9BFD332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200" b="1" dirty="0">
              <a:solidFill>
                <a:srgbClr val="0753A2"/>
              </a:solidFill>
              <a:latin typeface="ArialRegular"/>
            </a:rPr>
            <a:t>High quantity </a:t>
          </a:r>
          <a:r>
            <a:rPr lang="en-US" sz="1200" b="0" dirty="0">
              <a:solidFill>
                <a:srgbClr val="0753A2"/>
              </a:solidFill>
              <a:latin typeface="ArialRegular"/>
            </a:rPr>
            <a:t>of </a:t>
          </a:r>
          <a:r>
            <a:rPr lang="en-US" sz="1200" b="1" dirty="0">
              <a:solidFill>
                <a:srgbClr val="0753A2"/>
              </a:solidFill>
              <a:latin typeface="ArialRegular"/>
            </a:rPr>
            <a:t>adhesive</a:t>
          </a:r>
          <a:r>
            <a:rPr lang="en-US" sz="1200" b="0" dirty="0">
              <a:solidFill>
                <a:srgbClr val="0753A2"/>
              </a:solidFill>
              <a:latin typeface="ArialRegular"/>
            </a:rPr>
            <a:t> required on day to day basis</a:t>
          </a:r>
          <a:endParaRPr lang="en-IN" sz="1200" b="0" dirty="0">
            <a:solidFill>
              <a:srgbClr val="0753A2"/>
            </a:solidFill>
            <a:latin typeface="ArialRegular"/>
          </a:endParaRPr>
        </a:p>
      </dgm:t>
    </dgm:pt>
    <dgm:pt modelId="{63543DAB-E585-4D0C-A882-FC638F32E3BF}" type="parTrans" cxnId="{DB08A2EC-13EC-450F-B5E4-FCF3FF917666}">
      <dgm:prSet/>
      <dgm:spPr/>
      <dgm:t>
        <a:bodyPr/>
        <a:lstStyle/>
        <a:p>
          <a:endParaRPr lang="en-IN"/>
        </a:p>
      </dgm:t>
    </dgm:pt>
    <dgm:pt modelId="{C75ED934-1190-4049-8EDA-11B3CB97755E}" type="sibTrans" cxnId="{DB08A2EC-13EC-450F-B5E4-FCF3FF917666}">
      <dgm:prSet/>
      <dgm:spPr/>
      <dgm:t>
        <a:bodyPr/>
        <a:lstStyle/>
        <a:p>
          <a:endParaRPr lang="en-IN"/>
        </a:p>
      </dgm:t>
    </dgm:pt>
    <dgm:pt modelId="{66276E11-763E-4E79-AE99-14898D6D172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200" b="1" dirty="0">
              <a:solidFill>
                <a:srgbClr val="0753A2"/>
              </a:solidFill>
              <a:latin typeface="ArialRegular"/>
            </a:rPr>
            <a:t>Current Adhesive </a:t>
          </a:r>
          <a:r>
            <a:rPr lang="en-US" sz="1200" b="0" dirty="0">
              <a:solidFill>
                <a:srgbClr val="0753A2"/>
              </a:solidFill>
              <a:latin typeface="ArialRegular"/>
            </a:rPr>
            <a:t>perceived</a:t>
          </a:r>
          <a:r>
            <a:rPr lang="en-US" sz="1200" b="1" dirty="0">
              <a:solidFill>
                <a:srgbClr val="0753A2"/>
              </a:solidFill>
              <a:latin typeface="ArialRegular"/>
            </a:rPr>
            <a:t> </a:t>
          </a:r>
          <a:r>
            <a:rPr lang="en-US" sz="1200" b="0" dirty="0">
              <a:solidFill>
                <a:srgbClr val="0753A2"/>
              </a:solidFill>
              <a:latin typeface="ArialRegular"/>
            </a:rPr>
            <a:t>to be the </a:t>
          </a:r>
          <a:r>
            <a:rPr lang="en-US" sz="1200" b="1" dirty="0">
              <a:solidFill>
                <a:srgbClr val="0753A2"/>
              </a:solidFill>
              <a:latin typeface="ArialRegular"/>
            </a:rPr>
            <a:t>cheaper</a:t>
          </a:r>
          <a:r>
            <a:rPr lang="en-US" sz="1200" b="0" dirty="0">
              <a:solidFill>
                <a:srgbClr val="0753A2"/>
              </a:solidFill>
              <a:latin typeface="ArialRegular"/>
            </a:rPr>
            <a:t> option</a:t>
          </a:r>
          <a:endParaRPr lang="en-IN" sz="1200" b="1" dirty="0">
            <a:solidFill>
              <a:srgbClr val="0753A2"/>
            </a:solidFill>
            <a:latin typeface="ArialRegular"/>
          </a:endParaRPr>
        </a:p>
      </dgm:t>
    </dgm:pt>
    <dgm:pt modelId="{729A690E-30B5-4B4F-94FE-C947940CF984}" type="parTrans" cxnId="{4942A7BB-C5E7-4BE1-ACBC-104E19ADD40B}">
      <dgm:prSet/>
      <dgm:spPr/>
      <dgm:t>
        <a:bodyPr/>
        <a:lstStyle/>
        <a:p>
          <a:endParaRPr lang="en-IN"/>
        </a:p>
      </dgm:t>
    </dgm:pt>
    <dgm:pt modelId="{CAD70011-4615-45A7-B852-0CC1AE16CC00}" type="sibTrans" cxnId="{4942A7BB-C5E7-4BE1-ACBC-104E19ADD40B}">
      <dgm:prSet/>
      <dgm:spPr/>
      <dgm:t>
        <a:bodyPr/>
        <a:lstStyle/>
        <a:p>
          <a:endParaRPr lang="en-IN"/>
        </a:p>
      </dgm:t>
    </dgm:pt>
    <dgm:pt modelId="{6304B170-63B0-43CE-B98C-6E4C9AF6202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200" b="1" dirty="0">
              <a:solidFill>
                <a:srgbClr val="0753A2"/>
              </a:solidFill>
              <a:latin typeface="ArialRegular"/>
            </a:rPr>
            <a:t>Volume</a:t>
          </a:r>
          <a:r>
            <a:rPr lang="en-US" sz="1200" b="0" dirty="0">
              <a:solidFill>
                <a:srgbClr val="0753A2"/>
              </a:solidFill>
              <a:latin typeface="ArialRegular"/>
            </a:rPr>
            <a:t> of adhesive used </a:t>
          </a:r>
          <a:r>
            <a:rPr lang="en-US" sz="1200" b="1" dirty="0">
              <a:solidFill>
                <a:srgbClr val="0753A2"/>
              </a:solidFill>
              <a:latin typeface="ArialRegular"/>
            </a:rPr>
            <a:t>negates </a:t>
          </a:r>
          <a:r>
            <a:rPr lang="en-US" sz="1200" b="0" dirty="0">
              <a:solidFill>
                <a:srgbClr val="0753A2"/>
              </a:solidFill>
              <a:latin typeface="ArialRegular"/>
            </a:rPr>
            <a:t>the</a:t>
          </a:r>
          <a:r>
            <a:rPr lang="en-US" sz="1200" b="1" dirty="0">
              <a:solidFill>
                <a:srgbClr val="0753A2"/>
              </a:solidFill>
              <a:latin typeface="ArialRegular"/>
            </a:rPr>
            <a:t> Cost-Benefit</a:t>
          </a:r>
          <a:endParaRPr lang="en-IN" sz="1200" b="1" dirty="0">
            <a:solidFill>
              <a:srgbClr val="0753A2"/>
            </a:solidFill>
            <a:latin typeface="ArialRegular"/>
          </a:endParaRPr>
        </a:p>
      </dgm:t>
    </dgm:pt>
    <dgm:pt modelId="{0472440E-C7EB-4185-B4FC-6CA7580FF636}" type="parTrans" cxnId="{760E3ACA-6DA2-4B07-ABCD-78C98BCBA9DC}">
      <dgm:prSet/>
      <dgm:spPr/>
      <dgm:t>
        <a:bodyPr/>
        <a:lstStyle/>
        <a:p>
          <a:endParaRPr lang="en-IN"/>
        </a:p>
      </dgm:t>
    </dgm:pt>
    <dgm:pt modelId="{E66BD79F-FF97-44F2-9B05-0EA278B3D4A4}" type="sibTrans" cxnId="{760E3ACA-6DA2-4B07-ABCD-78C98BCBA9DC}">
      <dgm:prSet/>
      <dgm:spPr/>
      <dgm:t>
        <a:bodyPr/>
        <a:lstStyle/>
        <a:p>
          <a:endParaRPr lang="en-IN"/>
        </a:p>
      </dgm:t>
    </dgm:pt>
    <dgm:pt modelId="{118BA1A2-C9C1-4095-9868-1C4BBCD201F0}" type="pres">
      <dgm:prSet presAssocID="{DCCFE398-4C5B-48D3-B96C-09720815B7F3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378C5AC-91D6-43AA-BADE-8272517B6F30}" type="pres">
      <dgm:prSet presAssocID="{6304B170-63B0-43CE-B98C-6E4C9AF62026}" presName="Accent3" presStyleCnt="0"/>
      <dgm:spPr/>
    </dgm:pt>
    <dgm:pt modelId="{02CF8830-A5E2-42C0-A664-15D1984E8555}" type="pres">
      <dgm:prSet presAssocID="{6304B170-63B0-43CE-B98C-6E4C9AF62026}" presName="Accent" presStyleLbl="node1" presStyleIdx="0" presStyleCnt="3"/>
      <dgm:spPr>
        <a:solidFill>
          <a:srgbClr val="0753A2"/>
        </a:solidFill>
      </dgm:spPr>
    </dgm:pt>
    <dgm:pt modelId="{A5B30BE6-7B69-4F8F-9E8D-F222B55AB39A}" type="pres">
      <dgm:prSet presAssocID="{6304B170-63B0-43CE-B98C-6E4C9AF62026}" presName="ParentBackground3" presStyleCnt="0"/>
      <dgm:spPr/>
    </dgm:pt>
    <dgm:pt modelId="{6D69BE1C-CAEB-4919-92AB-58D20637629B}" type="pres">
      <dgm:prSet presAssocID="{6304B170-63B0-43CE-B98C-6E4C9AF62026}" presName="ParentBackground" presStyleLbl="fgAcc1" presStyleIdx="0" presStyleCnt="3"/>
      <dgm:spPr/>
    </dgm:pt>
    <dgm:pt modelId="{31D2F6F9-DC90-4308-B6E7-AC21B99249F4}" type="pres">
      <dgm:prSet presAssocID="{6304B170-63B0-43CE-B98C-6E4C9AF62026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38DF404-D5E2-40F5-BECE-121AEE16ACAB}" type="pres">
      <dgm:prSet presAssocID="{66276E11-763E-4E79-AE99-14898D6D172F}" presName="Accent2" presStyleCnt="0"/>
      <dgm:spPr/>
    </dgm:pt>
    <dgm:pt modelId="{C67C207F-EE7D-457E-9BDE-15A22C4C3BE9}" type="pres">
      <dgm:prSet presAssocID="{66276E11-763E-4E79-AE99-14898D6D172F}" presName="Accent" presStyleLbl="node1" presStyleIdx="1" presStyleCnt="3"/>
      <dgm:spPr>
        <a:solidFill>
          <a:srgbClr val="0753A2"/>
        </a:solidFill>
      </dgm:spPr>
    </dgm:pt>
    <dgm:pt modelId="{3525FDE6-3BFD-45E0-BBA0-1C3D2B478DAA}" type="pres">
      <dgm:prSet presAssocID="{66276E11-763E-4E79-AE99-14898D6D172F}" presName="ParentBackground2" presStyleCnt="0"/>
      <dgm:spPr/>
    </dgm:pt>
    <dgm:pt modelId="{81C4A6EC-0134-465B-8D02-0DBDF884F1E2}" type="pres">
      <dgm:prSet presAssocID="{66276E11-763E-4E79-AE99-14898D6D172F}" presName="ParentBackground" presStyleLbl="fgAcc1" presStyleIdx="1" presStyleCnt="3"/>
      <dgm:spPr/>
    </dgm:pt>
    <dgm:pt modelId="{DEB2C449-D312-43A8-A678-76AD92B4FB8C}" type="pres">
      <dgm:prSet presAssocID="{66276E11-763E-4E79-AE99-14898D6D172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D1E95A8-969C-49AA-B634-D9E898DCBE23}" type="pres">
      <dgm:prSet presAssocID="{78BF878B-37E3-42F6-9093-E2A9BFD332E9}" presName="Accent1" presStyleCnt="0"/>
      <dgm:spPr/>
    </dgm:pt>
    <dgm:pt modelId="{8A232D67-27DD-49F0-A397-8C92AB25DAE4}" type="pres">
      <dgm:prSet presAssocID="{78BF878B-37E3-42F6-9093-E2A9BFD332E9}" presName="Accent" presStyleLbl="node1" presStyleIdx="2" presStyleCnt="3"/>
      <dgm:spPr>
        <a:solidFill>
          <a:srgbClr val="0753A2"/>
        </a:solidFill>
      </dgm:spPr>
    </dgm:pt>
    <dgm:pt modelId="{13A8C51B-D829-47BF-AE05-25C017142B61}" type="pres">
      <dgm:prSet presAssocID="{78BF878B-37E3-42F6-9093-E2A9BFD332E9}" presName="ParentBackground1" presStyleCnt="0"/>
      <dgm:spPr/>
    </dgm:pt>
    <dgm:pt modelId="{6CB3D8C6-0278-4413-9656-21F1AE9F3285}" type="pres">
      <dgm:prSet presAssocID="{78BF878B-37E3-42F6-9093-E2A9BFD332E9}" presName="ParentBackground" presStyleLbl="fgAcc1" presStyleIdx="2" presStyleCnt="3"/>
      <dgm:spPr/>
    </dgm:pt>
    <dgm:pt modelId="{5749B9CA-D44A-48B1-8B0D-BCED6DA07446}" type="pres">
      <dgm:prSet presAssocID="{78BF878B-37E3-42F6-9093-E2A9BFD332E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6846317-23B6-47CA-A46F-D265FBB16F14}" type="presOf" srcId="{66276E11-763E-4E79-AE99-14898D6D172F}" destId="{DEB2C449-D312-43A8-A678-76AD92B4FB8C}" srcOrd="1" destOrd="0" presId="urn:microsoft.com/office/officeart/2011/layout/CircleProcess"/>
    <dgm:cxn modelId="{DFA3361F-F817-4476-BCC6-AA0013920191}" type="presOf" srcId="{66276E11-763E-4E79-AE99-14898D6D172F}" destId="{81C4A6EC-0134-465B-8D02-0DBDF884F1E2}" srcOrd="0" destOrd="0" presId="urn:microsoft.com/office/officeart/2011/layout/CircleProcess"/>
    <dgm:cxn modelId="{A933EB9C-6BD7-446F-BA31-9D949EE8B4F4}" type="presOf" srcId="{DCCFE398-4C5B-48D3-B96C-09720815B7F3}" destId="{118BA1A2-C9C1-4095-9868-1C4BBCD201F0}" srcOrd="0" destOrd="0" presId="urn:microsoft.com/office/officeart/2011/layout/CircleProcess"/>
    <dgm:cxn modelId="{7779CBA2-0844-47B4-B816-178C972DC7EA}" type="presOf" srcId="{6304B170-63B0-43CE-B98C-6E4C9AF62026}" destId="{6D69BE1C-CAEB-4919-92AB-58D20637629B}" srcOrd="0" destOrd="0" presId="urn:microsoft.com/office/officeart/2011/layout/CircleProcess"/>
    <dgm:cxn modelId="{C2200EAC-F9F5-4DC3-B867-BF16DE3C9067}" type="presOf" srcId="{6304B170-63B0-43CE-B98C-6E4C9AF62026}" destId="{31D2F6F9-DC90-4308-B6E7-AC21B99249F4}" srcOrd="1" destOrd="0" presId="urn:microsoft.com/office/officeart/2011/layout/CircleProcess"/>
    <dgm:cxn modelId="{4942A7BB-C5E7-4BE1-ACBC-104E19ADD40B}" srcId="{DCCFE398-4C5B-48D3-B96C-09720815B7F3}" destId="{66276E11-763E-4E79-AE99-14898D6D172F}" srcOrd="1" destOrd="0" parTransId="{729A690E-30B5-4B4F-94FE-C947940CF984}" sibTransId="{CAD70011-4615-45A7-B852-0CC1AE16CC00}"/>
    <dgm:cxn modelId="{760E3ACA-6DA2-4B07-ABCD-78C98BCBA9DC}" srcId="{DCCFE398-4C5B-48D3-B96C-09720815B7F3}" destId="{6304B170-63B0-43CE-B98C-6E4C9AF62026}" srcOrd="2" destOrd="0" parTransId="{0472440E-C7EB-4185-B4FC-6CA7580FF636}" sibTransId="{E66BD79F-FF97-44F2-9B05-0EA278B3D4A4}"/>
    <dgm:cxn modelId="{74CAB1CC-BB37-4DC4-8131-E37F390AB467}" type="presOf" srcId="{78BF878B-37E3-42F6-9093-E2A9BFD332E9}" destId="{6CB3D8C6-0278-4413-9656-21F1AE9F3285}" srcOrd="0" destOrd="0" presId="urn:microsoft.com/office/officeart/2011/layout/CircleProcess"/>
    <dgm:cxn modelId="{1C1F53CF-BF5F-4940-B292-BA55D23F48B9}" type="presOf" srcId="{78BF878B-37E3-42F6-9093-E2A9BFD332E9}" destId="{5749B9CA-D44A-48B1-8B0D-BCED6DA07446}" srcOrd="1" destOrd="0" presId="urn:microsoft.com/office/officeart/2011/layout/CircleProcess"/>
    <dgm:cxn modelId="{DB08A2EC-13EC-450F-B5E4-FCF3FF917666}" srcId="{DCCFE398-4C5B-48D3-B96C-09720815B7F3}" destId="{78BF878B-37E3-42F6-9093-E2A9BFD332E9}" srcOrd="0" destOrd="0" parTransId="{63543DAB-E585-4D0C-A882-FC638F32E3BF}" sibTransId="{C75ED934-1190-4049-8EDA-11B3CB97755E}"/>
    <dgm:cxn modelId="{4F238FD0-3B9D-42F9-9721-0F6466EB2388}" type="presParOf" srcId="{118BA1A2-C9C1-4095-9868-1C4BBCD201F0}" destId="{1378C5AC-91D6-43AA-BADE-8272517B6F30}" srcOrd="0" destOrd="0" presId="urn:microsoft.com/office/officeart/2011/layout/CircleProcess"/>
    <dgm:cxn modelId="{6335DA0D-3343-42F4-B016-27DB198D6B41}" type="presParOf" srcId="{1378C5AC-91D6-43AA-BADE-8272517B6F30}" destId="{02CF8830-A5E2-42C0-A664-15D1984E8555}" srcOrd="0" destOrd="0" presId="urn:microsoft.com/office/officeart/2011/layout/CircleProcess"/>
    <dgm:cxn modelId="{9D06F49B-D05D-49E5-BA1C-305BF2FFCE93}" type="presParOf" srcId="{118BA1A2-C9C1-4095-9868-1C4BBCD201F0}" destId="{A5B30BE6-7B69-4F8F-9E8D-F222B55AB39A}" srcOrd="1" destOrd="0" presId="urn:microsoft.com/office/officeart/2011/layout/CircleProcess"/>
    <dgm:cxn modelId="{C89AD278-1407-4282-AF78-621DBB3A121D}" type="presParOf" srcId="{A5B30BE6-7B69-4F8F-9E8D-F222B55AB39A}" destId="{6D69BE1C-CAEB-4919-92AB-58D20637629B}" srcOrd="0" destOrd="0" presId="urn:microsoft.com/office/officeart/2011/layout/CircleProcess"/>
    <dgm:cxn modelId="{46CF6F21-733B-44D2-9F86-55D27E8CF22E}" type="presParOf" srcId="{118BA1A2-C9C1-4095-9868-1C4BBCD201F0}" destId="{31D2F6F9-DC90-4308-B6E7-AC21B99249F4}" srcOrd="2" destOrd="0" presId="urn:microsoft.com/office/officeart/2011/layout/CircleProcess"/>
    <dgm:cxn modelId="{8EFCD66E-95AF-4417-B36C-673A385F28FE}" type="presParOf" srcId="{118BA1A2-C9C1-4095-9868-1C4BBCD201F0}" destId="{F38DF404-D5E2-40F5-BECE-121AEE16ACAB}" srcOrd="3" destOrd="0" presId="urn:microsoft.com/office/officeart/2011/layout/CircleProcess"/>
    <dgm:cxn modelId="{C6A8E9F6-A076-414D-9E95-70F5B7DC8F45}" type="presParOf" srcId="{F38DF404-D5E2-40F5-BECE-121AEE16ACAB}" destId="{C67C207F-EE7D-457E-9BDE-15A22C4C3BE9}" srcOrd="0" destOrd="0" presId="urn:microsoft.com/office/officeart/2011/layout/CircleProcess"/>
    <dgm:cxn modelId="{FD29B33B-4BBE-4D50-8A45-6CCE7C1B9EC5}" type="presParOf" srcId="{118BA1A2-C9C1-4095-9868-1C4BBCD201F0}" destId="{3525FDE6-3BFD-45E0-BBA0-1C3D2B478DAA}" srcOrd="4" destOrd="0" presId="urn:microsoft.com/office/officeart/2011/layout/CircleProcess"/>
    <dgm:cxn modelId="{CCBDC156-8FF9-4015-9C93-F7656874561C}" type="presParOf" srcId="{3525FDE6-3BFD-45E0-BBA0-1C3D2B478DAA}" destId="{81C4A6EC-0134-465B-8D02-0DBDF884F1E2}" srcOrd="0" destOrd="0" presId="urn:microsoft.com/office/officeart/2011/layout/CircleProcess"/>
    <dgm:cxn modelId="{2D126C1D-2DED-4055-BAC6-F0F0474C8B22}" type="presParOf" srcId="{118BA1A2-C9C1-4095-9868-1C4BBCD201F0}" destId="{DEB2C449-D312-43A8-A678-76AD92B4FB8C}" srcOrd="5" destOrd="0" presId="urn:microsoft.com/office/officeart/2011/layout/CircleProcess"/>
    <dgm:cxn modelId="{4CEA9BFD-4C13-4CBB-B62E-6A67F7AA02D5}" type="presParOf" srcId="{118BA1A2-C9C1-4095-9868-1C4BBCD201F0}" destId="{ED1E95A8-969C-49AA-B634-D9E898DCBE23}" srcOrd="6" destOrd="0" presId="urn:microsoft.com/office/officeart/2011/layout/CircleProcess"/>
    <dgm:cxn modelId="{41988915-0695-4947-A51E-5AD8D46F56A3}" type="presParOf" srcId="{ED1E95A8-969C-49AA-B634-D9E898DCBE23}" destId="{8A232D67-27DD-49F0-A397-8C92AB25DAE4}" srcOrd="0" destOrd="0" presId="urn:microsoft.com/office/officeart/2011/layout/CircleProcess"/>
    <dgm:cxn modelId="{3E103C86-41B3-4A82-8246-AC23678484E0}" type="presParOf" srcId="{118BA1A2-C9C1-4095-9868-1C4BBCD201F0}" destId="{13A8C51B-D829-47BF-AE05-25C017142B61}" srcOrd="7" destOrd="0" presId="urn:microsoft.com/office/officeart/2011/layout/CircleProcess"/>
    <dgm:cxn modelId="{3D6481D9-BFDF-4AB5-B911-4C60972B0D59}" type="presParOf" srcId="{13A8C51B-D829-47BF-AE05-25C017142B61}" destId="{6CB3D8C6-0278-4413-9656-21F1AE9F3285}" srcOrd="0" destOrd="0" presId="urn:microsoft.com/office/officeart/2011/layout/CircleProcess"/>
    <dgm:cxn modelId="{7E6D60C6-2AFE-4101-A415-CBEBA66843AC}" type="presParOf" srcId="{118BA1A2-C9C1-4095-9868-1C4BBCD201F0}" destId="{5749B9CA-D44A-48B1-8B0D-BCED6DA07446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solidFill>
          <a:srgbClr val="FFC30C"/>
        </a:solidFill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solidFill>
          <a:srgbClr val="FFC30C"/>
        </a:solidFill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D03DEE-81C7-496D-A9E6-4DBAD74B3A6D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E4DF3A10-EE92-466D-824A-A049ED663DF0}">
      <dgm:prSet phldrT="[Text]" custT="1"/>
      <dgm:spPr>
        <a:solidFill>
          <a:srgbClr val="FFC30C"/>
        </a:solidFill>
        <a:ln w="28575">
          <a:solidFill>
            <a:srgbClr val="00B0F0"/>
          </a:solidFill>
        </a:ln>
      </dgm:spPr>
      <dgm:t>
        <a:bodyPr/>
        <a:lstStyle/>
        <a:p>
          <a:r>
            <a:rPr lang="en-IN" sz="1200" b="1" dirty="0">
              <a:solidFill>
                <a:srgbClr val="0753A2"/>
              </a:solidFill>
              <a:latin typeface="ArialRegular"/>
            </a:rPr>
            <a:t>Executive Summary</a:t>
          </a:r>
        </a:p>
      </dgm:t>
    </dgm:pt>
    <dgm:pt modelId="{F063B469-DDCD-4234-9BBC-D8966483751A}" type="parTrans" cxnId="{AE1AC21E-9B9B-47FC-A4BD-58A747C74741}">
      <dgm:prSet/>
      <dgm:spPr/>
      <dgm:t>
        <a:bodyPr/>
        <a:lstStyle/>
        <a:p>
          <a:endParaRPr lang="en-IN" sz="1200" b="1">
            <a:solidFill>
              <a:srgbClr val="0753A2"/>
            </a:solidFill>
            <a:latin typeface="ArialRegular"/>
          </a:endParaRPr>
        </a:p>
      </dgm:t>
    </dgm:pt>
    <dgm:pt modelId="{D11C9B88-5FEA-4559-A942-98AAF1DB5366}" type="sibTrans" cxnId="{AE1AC21E-9B9B-47FC-A4BD-58A747C74741}">
      <dgm:prSet/>
      <dgm:spPr/>
      <dgm:t>
        <a:bodyPr/>
        <a:lstStyle/>
        <a:p>
          <a:endParaRPr lang="en-IN" sz="1200" b="1">
            <a:solidFill>
              <a:srgbClr val="0753A2"/>
            </a:solidFill>
            <a:latin typeface="ArialRegular"/>
          </a:endParaRPr>
        </a:p>
      </dgm:t>
    </dgm:pt>
    <dgm:pt modelId="{5F7D9103-CDDC-4D0D-BA8E-3AE1AA13E90F}">
      <dgm:prSet phldrT="[Text]" custT="1"/>
      <dgm:spPr>
        <a:ln w="28575">
          <a:solidFill>
            <a:srgbClr val="00B0F0"/>
          </a:solidFill>
        </a:ln>
      </dgm:spPr>
      <dgm:t>
        <a:bodyPr/>
        <a:lstStyle/>
        <a:p>
          <a:r>
            <a:rPr lang="en-IN" sz="1200" b="1" dirty="0">
              <a:solidFill>
                <a:srgbClr val="0753A2"/>
              </a:solidFill>
              <a:latin typeface="ArialRegular"/>
            </a:rPr>
            <a:t>Business Model Canvas</a:t>
          </a:r>
        </a:p>
      </dgm:t>
    </dgm:pt>
    <dgm:pt modelId="{F5B29BD1-110B-4EFA-B446-C5B7387B971F}" type="parTrans" cxnId="{459F7D35-C862-4746-9E34-EBFDD9B01D2C}">
      <dgm:prSet/>
      <dgm:spPr/>
      <dgm:t>
        <a:bodyPr/>
        <a:lstStyle/>
        <a:p>
          <a:endParaRPr lang="en-IN" sz="1200" b="1">
            <a:solidFill>
              <a:srgbClr val="0753A2"/>
            </a:solidFill>
            <a:latin typeface="ArialRegular"/>
          </a:endParaRPr>
        </a:p>
      </dgm:t>
    </dgm:pt>
    <dgm:pt modelId="{AE2AF054-44A6-491A-94B2-767CFBA6C794}" type="sibTrans" cxnId="{459F7D35-C862-4746-9E34-EBFDD9B01D2C}">
      <dgm:prSet/>
      <dgm:spPr/>
      <dgm:t>
        <a:bodyPr/>
        <a:lstStyle/>
        <a:p>
          <a:endParaRPr lang="en-IN" sz="1200" b="1">
            <a:solidFill>
              <a:srgbClr val="0753A2"/>
            </a:solidFill>
            <a:latin typeface="ArialRegular"/>
          </a:endParaRPr>
        </a:p>
      </dgm:t>
    </dgm:pt>
    <dgm:pt modelId="{60134B33-FD7E-4FE3-A6AC-E42AF4C01E27}" type="pres">
      <dgm:prSet presAssocID="{94D03DEE-81C7-496D-A9E6-4DBAD74B3A6D}" presName="Name0" presStyleCnt="0">
        <dgm:presLayoutVars>
          <dgm:dir/>
          <dgm:animLvl val="lvl"/>
          <dgm:resizeHandles val="exact"/>
        </dgm:presLayoutVars>
      </dgm:prSet>
      <dgm:spPr/>
    </dgm:pt>
    <dgm:pt modelId="{6616D154-CBD5-4C8B-A12B-1FC52A928157}" type="pres">
      <dgm:prSet presAssocID="{E4DF3A10-EE92-466D-824A-A049ED663DF0}" presName="parTxOnly" presStyleLbl="node1" presStyleIdx="0" presStyleCnt="2" custLinFactNeighborX="-91037" custLinFactNeighborY="6233">
        <dgm:presLayoutVars>
          <dgm:chMax val="0"/>
          <dgm:chPref val="0"/>
          <dgm:bulletEnabled val="1"/>
        </dgm:presLayoutVars>
      </dgm:prSet>
      <dgm:spPr/>
    </dgm:pt>
    <dgm:pt modelId="{767B989C-481E-42FA-9774-0D7E2AB2EBE0}" type="pres">
      <dgm:prSet presAssocID="{D11C9B88-5FEA-4559-A942-98AAF1DB5366}" presName="parTxOnlySpace" presStyleCnt="0"/>
      <dgm:spPr/>
    </dgm:pt>
    <dgm:pt modelId="{7E32A57B-113B-4961-B860-B2D904E1C933}" type="pres">
      <dgm:prSet presAssocID="{5F7D9103-CDDC-4D0D-BA8E-3AE1AA13E90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AE1AC21E-9B9B-47FC-A4BD-58A747C74741}" srcId="{94D03DEE-81C7-496D-A9E6-4DBAD74B3A6D}" destId="{E4DF3A10-EE92-466D-824A-A049ED663DF0}" srcOrd="0" destOrd="0" parTransId="{F063B469-DDCD-4234-9BBC-D8966483751A}" sibTransId="{D11C9B88-5FEA-4559-A942-98AAF1DB5366}"/>
    <dgm:cxn modelId="{459F7D35-C862-4746-9E34-EBFDD9B01D2C}" srcId="{94D03DEE-81C7-496D-A9E6-4DBAD74B3A6D}" destId="{5F7D9103-CDDC-4D0D-BA8E-3AE1AA13E90F}" srcOrd="1" destOrd="0" parTransId="{F5B29BD1-110B-4EFA-B446-C5B7387B971F}" sibTransId="{AE2AF054-44A6-491A-94B2-767CFBA6C794}"/>
    <dgm:cxn modelId="{7E830C6E-729D-4DA6-85C7-4D00FF68E42D}" type="presOf" srcId="{94D03DEE-81C7-496D-A9E6-4DBAD74B3A6D}" destId="{60134B33-FD7E-4FE3-A6AC-E42AF4C01E27}" srcOrd="0" destOrd="0" presId="urn:microsoft.com/office/officeart/2005/8/layout/chevron1"/>
    <dgm:cxn modelId="{646D2B79-ADEA-40CE-87A3-F536014CD9D9}" type="presOf" srcId="{E4DF3A10-EE92-466D-824A-A049ED663DF0}" destId="{6616D154-CBD5-4C8B-A12B-1FC52A928157}" srcOrd="0" destOrd="0" presId="urn:microsoft.com/office/officeart/2005/8/layout/chevron1"/>
    <dgm:cxn modelId="{335268CC-2EF3-47F4-B142-28B74B4326E8}" type="presOf" srcId="{5F7D9103-CDDC-4D0D-BA8E-3AE1AA13E90F}" destId="{7E32A57B-113B-4961-B860-B2D904E1C933}" srcOrd="0" destOrd="0" presId="urn:microsoft.com/office/officeart/2005/8/layout/chevron1"/>
    <dgm:cxn modelId="{4A5BEB53-ADAA-4EDF-8FB9-9640B305C28B}" type="presParOf" srcId="{60134B33-FD7E-4FE3-A6AC-E42AF4C01E27}" destId="{6616D154-CBD5-4C8B-A12B-1FC52A928157}" srcOrd="0" destOrd="0" presId="urn:microsoft.com/office/officeart/2005/8/layout/chevron1"/>
    <dgm:cxn modelId="{FB680996-6559-4663-86C2-1EDD69EA0910}" type="presParOf" srcId="{60134B33-FD7E-4FE3-A6AC-E42AF4C01E27}" destId="{767B989C-481E-42FA-9774-0D7E2AB2EBE0}" srcOrd="1" destOrd="0" presId="urn:microsoft.com/office/officeart/2005/8/layout/chevron1"/>
    <dgm:cxn modelId="{DDACCAC2-B042-411F-B6C7-79843A245635}" type="presParOf" srcId="{60134B33-FD7E-4FE3-A6AC-E42AF4C01E27}" destId="{7E32A57B-113B-4961-B860-B2D904E1C933}" srcOrd="2" destOrd="0" presId="urn:microsoft.com/office/officeart/2005/8/layout/chevron1"/>
  </dgm:cxnLst>
  <dgm:bg/>
  <dgm:whole>
    <a:ln w="28575"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C912A0-34CF-44D8-AE5E-426158A7E95B}" type="doc">
      <dgm:prSet loTypeId="urn:microsoft.com/office/officeart/2005/8/layout/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78C24BFD-56ED-4CE8-A649-99EA3E50D36C}">
      <dgm:prSet phldrT="[Text]" custT="1"/>
      <dgm:spPr>
        <a:ln w="19050">
          <a:solidFill>
            <a:srgbClr val="00B0F0"/>
          </a:solidFill>
        </a:ln>
      </dgm:spPr>
      <dgm:t>
        <a:bodyPr/>
        <a:lstStyle/>
        <a:p>
          <a:r>
            <a:rPr lang="en-IN" sz="1200" b="1" dirty="0">
              <a:solidFill>
                <a:srgbClr val="0753A2"/>
              </a:solidFill>
              <a:latin typeface="ArialRegular"/>
            </a:rPr>
            <a:t>Overview</a:t>
          </a:r>
        </a:p>
      </dgm:t>
    </dgm:pt>
    <dgm:pt modelId="{73AB4707-DFE5-4146-A457-5BD9CA7F6829}" type="parTrans" cxnId="{297C076C-120C-47B4-8A81-8948F092B16A}">
      <dgm:prSet/>
      <dgm:spPr/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9BDA1ED3-84E1-42C2-9A54-AC06452A5FA7}" type="sibTrans" cxnId="{297C076C-120C-47B4-8A81-8948F092B16A}">
      <dgm:prSet custT="1"/>
      <dgm:spPr>
        <a:solidFill>
          <a:srgbClr val="FFC30C"/>
        </a:solidFill>
      </dgm:spPr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27ED3BA1-6CC2-4F25-BC33-33B16E4CADA9}">
      <dgm:prSet phldrT="[Text]" custT="1"/>
      <dgm:spPr>
        <a:ln w="19050">
          <a:solidFill>
            <a:srgbClr val="00B0F0"/>
          </a:solidFill>
        </a:ln>
      </dgm:spPr>
      <dgm:t>
        <a:bodyPr/>
        <a:lstStyle/>
        <a:p>
          <a:r>
            <a:rPr lang="en-IN" sz="1200" b="1" dirty="0">
              <a:solidFill>
                <a:srgbClr val="0753A2"/>
              </a:solidFill>
              <a:latin typeface="ArialRegular"/>
            </a:rPr>
            <a:t>Market Research</a:t>
          </a:r>
        </a:p>
      </dgm:t>
    </dgm:pt>
    <dgm:pt modelId="{4E506B4F-CCD9-422F-9BB9-879644DC1496}" type="parTrans" cxnId="{E4B4C6A0-E833-48B5-8611-4644AC7456FD}">
      <dgm:prSet/>
      <dgm:spPr/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B3C765D2-2D11-4826-A954-EA3CCFF261E8}" type="sibTrans" cxnId="{E4B4C6A0-E833-48B5-8611-4644AC7456FD}">
      <dgm:prSet custT="1"/>
      <dgm:spPr>
        <a:solidFill>
          <a:srgbClr val="FFC30C"/>
        </a:solidFill>
      </dgm:spPr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5AAEED18-EA75-4797-830B-7EEE07C0631B}">
      <dgm:prSet phldrT="[Text]" custT="1"/>
      <dgm:spPr>
        <a:ln w="19050">
          <a:solidFill>
            <a:srgbClr val="00B0F0"/>
          </a:solidFill>
        </a:ln>
      </dgm:spPr>
      <dgm:t>
        <a:bodyPr/>
        <a:lstStyle/>
        <a:p>
          <a:r>
            <a:rPr lang="en-IN" sz="1200" b="1" dirty="0">
              <a:solidFill>
                <a:srgbClr val="0753A2"/>
              </a:solidFill>
              <a:latin typeface="ArialRegular"/>
            </a:rPr>
            <a:t>Key Insights</a:t>
          </a:r>
        </a:p>
      </dgm:t>
    </dgm:pt>
    <dgm:pt modelId="{C4B69292-2BC7-43E4-B094-63F7917CD3DA}" type="parTrans" cxnId="{797423DD-491B-4E26-8B17-F18359CD53FB}">
      <dgm:prSet/>
      <dgm:spPr/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8B475423-FA36-4A81-A092-2C08D88E57DC}" type="sibTrans" cxnId="{797423DD-491B-4E26-8B17-F18359CD53FB}">
      <dgm:prSet custT="1"/>
      <dgm:spPr>
        <a:solidFill>
          <a:srgbClr val="FFC30C"/>
        </a:solidFill>
      </dgm:spPr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7845F3CB-88A1-4FE2-AD3F-81D5839B2AA1}">
      <dgm:prSet custT="1"/>
      <dgm:spPr>
        <a:ln w="19050">
          <a:solidFill>
            <a:srgbClr val="00B0F0"/>
          </a:solidFill>
        </a:ln>
      </dgm:spPr>
      <dgm:t>
        <a:bodyPr/>
        <a:lstStyle/>
        <a:p>
          <a:r>
            <a:rPr lang="en-IN" sz="1200" b="1" dirty="0">
              <a:solidFill>
                <a:srgbClr val="0753A2"/>
              </a:solidFill>
              <a:latin typeface="ArialRegular"/>
            </a:rPr>
            <a:t>Business Proposal</a:t>
          </a:r>
        </a:p>
      </dgm:t>
    </dgm:pt>
    <dgm:pt modelId="{8594D997-41A9-4B36-8917-A0603506E2D4}" type="parTrans" cxnId="{EA2496CA-DBD6-406C-85BD-2B81C88701A2}">
      <dgm:prSet/>
      <dgm:spPr/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502ED520-3395-4B80-8888-B370344B3903}" type="sibTrans" cxnId="{EA2496CA-DBD6-406C-85BD-2B81C88701A2}">
      <dgm:prSet custT="1"/>
      <dgm:spPr>
        <a:solidFill>
          <a:srgbClr val="FFC30C"/>
        </a:solidFill>
      </dgm:spPr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6D7C6F9A-D50E-46CA-9438-50F49FA7890B}">
      <dgm:prSet custT="1"/>
      <dgm:spPr>
        <a:ln w="19050">
          <a:solidFill>
            <a:srgbClr val="00B0F0"/>
          </a:solidFill>
        </a:ln>
      </dgm:spPr>
      <dgm:t>
        <a:bodyPr/>
        <a:lstStyle/>
        <a:p>
          <a:r>
            <a:rPr lang="en-IN" sz="1200" b="1" dirty="0">
              <a:solidFill>
                <a:srgbClr val="0753A2"/>
              </a:solidFill>
              <a:latin typeface="ArialRegular"/>
            </a:rPr>
            <a:t>Communicating the Idea</a:t>
          </a:r>
        </a:p>
      </dgm:t>
    </dgm:pt>
    <dgm:pt modelId="{CC438D5D-2E21-4620-9CDC-54EF5D1728F0}" type="parTrans" cxnId="{155FFC5E-89A1-46FC-9279-2E8964FCE776}">
      <dgm:prSet/>
      <dgm:spPr/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96EF7782-0C95-43BA-BA82-B85BBE0C7587}" type="sibTrans" cxnId="{155FFC5E-89A1-46FC-9279-2E8964FCE776}">
      <dgm:prSet custT="1"/>
      <dgm:spPr>
        <a:solidFill>
          <a:srgbClr val="FFC30C"/>
        </a:solidFill>
      </dgm:spPr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61EC32CE-F848-4714-870B-CF3796F7EDC0}">
      <dgm:prSet custT="1"/>
      <dgm:spPr>
        <a:ln w="19050">
          <a:solidFill>
            <a:srgbClr val="00B0F0"/>
          </a:solidFill>
        </a:ln>
      </dgm:spPr>
      <dgm:t>
        <a:bodyPr/>
        <a:lstStyle/>
        <a:p>
          <a:r>
            <a:rPr lang="en-IN" sz="1200" b="1" dirty="0">
              <a:solidFill>
                <a:srgbClr val="0753A2"/>
              </a:solidFill>
              <a:latin typeface="ArialRegular"/>
            </a:rPr>
            <a:t>Market Campaign</a:t>
          </a:r>
        </a:p>
      </dgm:t>
    </dgm:pt>
    <dgm:pt modelId="{6524E495-BBA8-408F-BB4B-F267DB886ECE}" type="parTrans" cxnId="{1BDD9F12-B5C9-4F1A-B1E5-1ED5B87D6371}">
      <dgm:prSet/>
      <dgm:spPr/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1D359B91-7290-4851-8148-3D7360E3AC2F}" type="sibTrans" cxnId="{1BDD9F12-B5C9-4F1A-B1E5-1ED5B87D6371}">
      <dgm:prSet custT="1"/>
      <dgm:spPr>
        <a:solidFill>
          <a:srgbClr val="FFC30C"/>
        </a:solidFill>
      </dgm:spPr>
      <dgm:t>
        <a:bodyPr/>
        <a:lstStyle/>
        <a:p>
          <a:endParaRPr lang="en-IN" sz="1200" b="1">
            <a:solidFill>
              <a:srgbClr val="0753A2"/>
            </a:solidFill>
          </a:endParaRPr>
        </a:p>
      </dgm:t>
    </dgm:pt>
    <dgm:pt modelId="{79C68E9D-1605-4747-9BDA-7D1E889CF243}" type="pres">
      <dgm:prSet presAssocID="{AAC912A0-34CF-44D8-AE5E-426158A7E95B}" presName="diagram" presStyleCnt="0">
        <dgm:presLayoutVars>
          <dgm:dir/>
          <dgm:resizeHandles val="exact"/>
        </dgm:presLayoutVars>
      </dgm:prSet>
      <dgm:spPr/>
    </dgm:pt>
    <dgm:pt modelId="{B4706FE7-7038-428C-BD70-A1BC3595B40B}" type="pres">
      <dgm:prSet presAssocID="{78C24BFD-56ED-4CE8-A649-99EA3E50D36C}" presName="node" presStyleLbl="node1" presStyleIdx="0" presStyleCnt="6" custScaleX="226036">
        <dgm:presLayoutVars>
          <dgm:bulletEnabled val="1"/>
        </dgm:presLayoutVars>
      </dgm:prSet>
      <dgm:spPr/>
    </dgm:pt>
    <dgm:pt modelId="{6B9A912D-052F-4F34-8873-A295F31C7701}" type="pres">
      <dgm:prSet presAssocID="{9BDA1ED3-84E1-42C2-9A54-AC06452A5FA7}" presName="sibTrans" presStyleLbl="sibTrans2D1" presStyleIdx="0" presStyleCnt="5"/>
      <dgm:spPr/>
    </dgm:pt>
    <dgm:pt modelId="{86723899-B3CF-4DEE-BDCA-A32552BD3277}" type="pres">
      <dgm:prSet presAssocID="{9BDA1ED3-84E1-42C2-9A54-AC06452A5FA7}" presName="connectorText" presStyleLbl="sibTrans2D1" presStyleIdx="0" presStyleCnt="5"/>
      <dgm:spPr/>
    </dgm:pt>
    <dgm:pt modelId="{50B1D89C-0DE2-42E8-9967-C0B6682DD062}" type="pres">
      <dgm:prSet presAssocID="{27ED3BA1-6CC2-4F25-BC33-33B16E4CADA9}" presName="node" presStyleLbl="node1" presStyleIdx="1" presStyleCnt="6" custScaleX="226036">
        <dgm:presLayoutVars>
          <dgm:bulletEnabled val="1"/>
        </dgm:presLayoutVars>
      </dgm:prSet>
      <dgm:spPr/>
    </dgm:pt>
    <dgm:pt modelId="{A96103C2-8DDB-4ABC-B1B5-F9CE3EEA2B59}" type="pres">
      <dgm:prSet presAssocID="{B3C765D2-2D11-4826-A954-EA3CCFF261E8}" presName="sibTrans" presStyleLbl="sibTrans2D1" presStyleIdx="1" presStyleCnt="5"/>
      <dgm:spPr/>
    </dgm:pt>
    <dgm:pt modelId="{F8561494-1E77-46F2-B3DA-406FCE40D58E}" type="pres">
      <dgm:prSet presAssocID="{B3C765D2-2D11-4826-A954-EA3CCFF261E8}" presName="connectorText" presStyleLbl="sibTrans2D1" presStyleIdx="1" presStyleCnt="5"/>
      <dgm:spPr/>
    </dgm:pt>
    <dgm:pt modelId="{A64DE29A-1654-4DC6-91B5-57C98E3E0844}" type="pres">
      <dgm:prSet presAssocID="{5AAEED18-EA75-4797-830B-7EEE07C0631B}" presName="node" presStyleLbl="node1" presStyleIdx="2" presStyleCnt="6" custScaleX="226036">
        <dgm:presLayoutVars>
          <dgm:bulletEnabled val="1"/>
        </dgm:presLayoutVars>
      </dgm:prSet>
      <dgm:spPr/>
    </dgm:pt>
    <dgm:pt modelId="{E6246255-5E9D-42BD-AE98-32B5798072D7}" type="pres">
      <dgm:prSet presAssocID="{8B475423-FA36-4A81-A092-2C08D88E57DC}" presName="sibTrans" presStyleLbl="sibTrans2D1" presStyleIdx="2" presStyleCnt="5"/>
      <dgm:spPr/>
    </dgm:pt>
    <dgm:pt modelId="{72469A60-A539-4283-B641-4744BCB1ED08}" type="pres">
      <dgm:prSet presAssocID="{8B475423-FA36-4A81-A092-2C08D88E57DC}" presName="connectorText" presStyleLbl="sibTrans2D1" presStyleIdx="2" presStyleCnt="5"/>
      <dgm:spPr/>
    </dgm:pt>
    <dgm:pt modelId="{2E0C5C8C-F28D-43A2-BEC4-C8A1A32F5EC7}" type="pres">
      <dgm:prSet presAssocID="{6D7C6F9A-D50E-46CA-9438-50F49FA7890B}" presName="node" presStyleLbl="node1" presStyleIdx="3" presStyleCnt="6" custScaleX="226036">
        <dgm:presLayoutVars>
          <dgm:bulletEnabled val="1"/>
        </dgm:presLayoutVars>
      </dgm:prSet>
      <dgm:spPr/>
    </dgm:pt>
    <dgm:pt modelId="{B42E2306-7C99-4D64-A56D-E4012FA4B8A9}" type="pres">
      <dgm:prSet presAssocID="{96EF7782-0C95-43BA-BA82-B85BBE0C7587}" presName="sibTrans" presStyleLbl="sibTrans2D1" presStyleIdx="3" presStyleCnt="5"/>
      <dgm:spPr/>
    </dgm:pt>
    <dgm:pt modelId="{6C869F6D-A59E-4ED9-8CEA-2B1037AC9268}" type="pres">
      <dgm:prSet presAssocID="{96EF7782-0C95-43BA-BA82-B85BBE0C7587}" presName="connectorText" presStyleLbl="sibTrans2D1" presStyleIdx="3" presStyleCnt="5"/>
      <dgm:spPr/>
    </dgm:pt>
    <dgm:pt modelId="{4B924B58-E5C2-41A1-9863-B1125BDFD90D}" type="pres">
      <dgm:prSet presAssocID="{61EC32CE-F848-4714-870B-CF3796F7EDC0}" presName="node" presStyleLbl="node1" presStyleIdx="4" presStyleCnt="6" custScaleX="226036">
        <dgm:presLayoutVars>
          <dgm:bulletEnabled val="1"/>
        </dgm:presLayoutVars>
      </dgm:prSet>
      <dgm:spPr/>
    </dgm:pt>
    <dgm:pt modelId="{B06366D0-64CD-4911-87BA-1F3B281D3001}" type="pres">
      <dgm:prSet presAssocID="{1D359B91-7290-4851-8148-3D7360E3AC2F}" presName="sibTrans" presStyleLbl="sibTrans2D1" presStyleIdx="4" presStyleCnt="5"/>
      <dgm:spPr/>
    </dgm:pt>
    <dgm:pt modelId="{9AE9497E-F417-4366-AD40-FB86E195AA83}" type="pres">
      <dgm:prSet presAssocID="{1D359B91-7290-4851-8148-3D7360E3AC2F}" presName="connectorText" presStyleLbl="sibTrans2D1" presStyleIdx="4" presStyleCnt="5"/>
      <dgm:spPr/>
    </dgm:pt>
    <dgm:pt modelId="{2B3D9C85-87DA-46FF-98E0-78955DDDD223}" type="pres">
      <dgm:prSet presAssocID="{7845F3CB-88A1-4FE2-AD3F-81D5839B2AA1}" presName="node" presStyleLbl="node1" presStyleIdx="5" presStyleCnt="6" custScaleX="226036">
        <dgm:presLayoutVars>
          <dgm:bulletEnabled val="1"/>
        </dgm:presLayoutVars>
      </dgm:prSet>
      <dgm:spPr/>
    </dgm:pt>
  </dgm:ptLst>
  <dgm:cxnLst>
    <dgm:cxn modelId="{08031E0E-C99B-4241-A1E9-60A722A58A98}" type="presOf" srcId="{B3C765D2-2D11-4826-A954-EA3CCFF261E8}" destId="{A96103C2-8DDB-4ABC-B1B5-F9CE3EEA2B59}" srcOrd="0" destOrd="0" presId="urn:microsoft.com/office/officeart/2005/8/layout/process5"/>
    <dgm:cxn modelId="{1BDD9F12-B5C9-4F1A-B1E5-1ED5B87D6371}" srcId="{AAC912A0-34CF-44D8-AE5E-426158A7E95B}" destId="{61EC32CE-F848-4714-870B-CF3796F7EDC0}" srcOrd="4" destOrd="0" parTransId="{6524E495-BBA8-408F-BB4B-F267DB886ECE}" sibTransId="{1D359B91-7290-4851-8148-3D7360E3AC2F}"/>
    <dgm:cxn modelId="{580ED51E-0CB5-490B-A8FE-7DCD485825B4}" type="presOf" srcId="{B3C765D2-2D11-4826-A954-EA3CCFF261E8}" destId="{F8561494-1E77-46F2-B3DA-406FCE40D58E}" srcOrd="1" destOrd="0" presId="urn:microsoft.com/office/officeart/2005/8/layout/process5"/>
    <dgm:cxn modelId="{4931F13E-88E5-439F-A694-36EE38677EB9}" type="presOf" srcId="{1D359B91-7290-4851-8148-3D7360E3AC2F}" destId="{B06366D0-64CD-4911-87BA-1F3B281D3001}" srcOrd="0" destOrd="0" presId="urn:microsoft.com/office/officeart/2005/8/layout/process5"/>
    <dgm:cxn modelId="{155FFC5E-89A1-46FC-9279-2E8964FCE776}" srcId="{AAC912A0-34CF-44D8-AE5E-426158A7E95B}" destId="{6D7C6F9A-D50E-46CA-9438-50F49FA7890B}" srcOrd="3" destOrd="0" parTransId="{CC438D5D-2E21-4620-9CDC-54EF5D1728F0}" sibTransId="{96EF7782-0C95-43BA-BA82-B85BBE0C7587}"/>
    <dgm:cxn modelId="{49706561-D774-4291-B641-E472481DA350}" type="presOf" srcId="{27ED3BA1-6CC2-4F25-BC33-33B16E4CADA9}" destId="{50B1D89C-0DE2-42E8-9967-C0B6682DD062}" srcOrd="0" destOrd="0" presId="urn:microsoft.com/office/officeart/2005/8/layout/process5"/>
    <dgm:cxn modelId="{7D5E3E42-00DC-40CF-8F44-71A2488ACA97}" type="presOf" srcId="{9BDA1ED3-84E1-42C2-9A54-AC06452A5FA7}" destId="{6B9A912D-052F-4F34-8873-A295F31C7701}" srcOrd="0" destOrd="0" presId="urn:microsoft.com/office/officeart/2005/8/layout/process5"/>
    <dgm:cxn modelId="{297C076C-120C-47B4-8A81-8948F092B16A}" srcId="{AAC912A0-34CF-44D8-AE5E-426158A7E95B}" destId="{78C24BFD-56ED-4CE8-A649-99EA3E50D36C}" srcOrd="0" destOrd="0" parTransId="{73AB4707-DFE5-4146-A457-5BD9CA7F6829}" sibTransId="{9BDA1ED3-84E1-42C2-9A54-AC06452A5FA7}"/>
    <dgm:cxn modelId="{0421E070-903E-46D4-82B3-EDE7CFC30409}" type="presOf" srcId="{61EC32CE-F848-4714-870B-CF3796F7EDC0}" destId="{4B924B58-E5C2-41A1-9863-B1125BDFD90D}" srcOrd="0" destOrd="0" presId="urn:microsoft.com/office/officeart/2005/8/layout/process5"/>
    <dgm:cxn modelId="{50F1A856-FD06-47F7-BCF7-4DA0A539FA76}" type="presOf" srcId="{AAC912A0-34CF-44D8-AE5E-426158A7E95B}" destId="{79C68E9D-1605-4747-9BDA-7D1E889CF243}" srcOrd="0" destOrd="0" presId="urn:microsoft.com/office/officeart/2005/8/layout/process5"/>
    <dgm:cxn modelId="{23F2E78A-B90C-4166-8080-D0B13C1AF701}" type="presOf" srcId="{96EF7782-0C95-43BA-BA82-B85BBE0C7587}" destId="{6C869F6D-A59E-4ED9-8CEA-2B1037AC9268}" srcOrd="1" destOrd="0" presId="urn:microsoft.com/office/officeart/2005/8/layout/process5"/>
    <dgm:cxn modelId="{04028C9B-0847-4A26-9F0C-C76D2A481552}" type="presOf" srcId="{1D359B91-7290-4851-8148-3D7360E3AC2F}" destId="{9AE9497E-F417-4366-AD40-FB86E195AA83}" srcOrd="1" destOrd="0" presId="urn:microsoft.com/office/officeart/2005/8/layout/process5"/>
    <dgm:cxn modelId="{E4B4C6A0-E833-48B5-8611-4644AC7456FD}" srcId="{AAC912A0-34CF-44D8-AE5E-426158A7E95B}" destId="{27ED3BA1-6CC2-4F25-BC33-33B16E4CADA9}" srcOrd="1" destOrd="0" parTransId="{4E506B4F-CCD9-422F-9BB9-879644DC1496}" sibTransId="{B3C765D2-2D11-4826-A954-EA3CCFF261E8}"/>
    <dgm:cxn modelId="{EFA013A6-8D09-4ABC-8CD4-B9BD06441062}" type="presOf" srcId="{8B475423-FA36-4A81-A092-2C08D88E57DC}" destId="{E6246255-5E9D-42BD-AE98-32B5798072D7}" srcOrd="0" destOrd="0" presId="urn:microsoft.com/office/officeart/2005/8/layout/process5"/>
    <dgm:cxn modelId="{433569B4-DAB2-4423-9CB9-8E91B3855B49}" type="presOf" srcId="{78C24BFD-56ED-4CE8-A649-99EA3E50D36C}" destId="{B4706FE7-7038-428C-BD70-A1BC3595B40B}" srcOrd="0" destOrd="0" presId="urn:microsoft.com/office/officeart/2005/8/layout/process5"/>
    <dgm:cxn modelId="{3D669CB6-3F4D-49A5-BA19-4C1FD3A173B9}" type="presOf" srcId="{5AAEED18-EA75-4797-830B-7EEE07C0631B}" destId="{A64DE29A-1654-4DC6-91B5-57C98E3E0844}" srcOrd="0" destOrd="0" presId="urn:microsoft.com/office/officeart/2005/8/layout/process5"/>
    <dgm:cxn modelId="{EA2496CA-DBD6-406C-85BD-2B81C88701A2}" srcId="{AAC912A0-34CF-44D8-AE5E-426158A7E95B}" destId="{7845F3CB-88A1-4FE2-AD3F-81D5839B2AA1}" srcOrd="5" destOrd="0" parTransId="{8594D997-41A9-4B36-8917-A0603506E2D4}" sibTransId="{502ED520-3395-4B80-8888-B370344B3903}"/>
    <dgm:cxn modelId="{7EF343D2-1BEA-46BC-B21C-82EC96D0684C}" type="presOf" srcId="{9BDA1ED3-84E1-42C2-9A54-AC06452A5FA7}" destId="{86723899-B3CF-4DEE-BDCA-A32552BD3277}" srcOrd="1" destOrd="0" presId="urn:microsoft.com/office/officeart/2005/8/layout/process5"/>
    <dgm:cxn modelId="{964C2ED8-35FF-4C27-990D-049198016B0A}" type="presOf" srcId="{6D7C6F9A-D50E-46CA-9438-50F49FA7890B}" destId="{2E0C5C8C-F28D-43A2-BEC4-C8A1A32F5EC7}" srcOrd="0" destOrd="0" presId="urn:microsoft.com/office/officeart/2005/8/layout/process5"/>
    <dgm:cxn modelId="{797423DD-491B-4E26-8B17-F18359CD53FB}" srcId="{AAC912A0-34CF-44D8-AE5E-426158A7E95B}" destId="{5AAEED18-EA75-4797-830B-7EEE07C0631B}" srcOrd="2" destOrd="0" parTransId="{C4B69292-2BC7-43E4-B094-63F7917CD3DA}" sibTransId="{8B475423-FA36-4A81-A092-2C08D88E57DC}"/>
    <dgm:cxn modelId="{B3B5E2ED-5ADC-435D-ABB7-0F5466AF4FBF}" type="presOf" srcId="{96EF7782-0C95-43BA-BA82-B85BBE0C7587}" destId="{B42E2306-7C99-4D64-A56D-E4012FA4B8A9}" srcOrd="0" destOrd="0" presId="urn:microsoft.com/office/officeart/2005/8/layout/process5"/>
    <dgm:cxn modelId="{A51CF5F9-16E2-4167-973B-538E19834849}" type="presOf" srcId="{7845F3CB-88A1-4FE2-AD3F-81D5839B2AA1}" destId="{2B3D9C85-87DA-46FF-98E0-78955DDDD223}" srcOrd="0" destOrd="0" presId="urn:microsoft.com/office/officeart/2005/8/layout/process5"/>
    <dgm:cxn modelId="{D0B502FD-D23F-47FC-94A0-C42BB7F82A1A}" type="presOf" srcId="{8B475423-FA36-4A81-A092-2C08D88E57DC}" destId="{72469A60-A539-4283-B641-4744BCB1ED08}" srcOrd="1" destOrd="0" presId="urn:microsoft.com/office/officeart/2005/8/layout/process5"/>
    <dgm:cxn modelId="{110677C3-A00A-4568-9D09-6D84D56B4DA3}" type="presParOf" srcId="{79C68E9D-1605-4747-9BDA-7D1E889CF243}" destId="{B4706FE7-7038-428C-BD70-A1BC3595B40B}" srcOrd="0" destOrd="0" presId="urn:microsoft.com/office/officeart/2005/8/layout/process5"/>
    <dgm:cxn modelId="{CECA5711-18C1-4D8D-9572-EBACE44373CC}" type="presParOf" srcId="{79C68E9D-1605-4747-9BDA-7D1E889CF243}" destId="{6B9A912D-052F-4F34-8873-A295F31C7701}" srcOrd="1" destOrd="0" presId="urn:microsoft.com/office/officeart/2005/8/layout/process5"/>
    <dgm:cxn modelId="{D5255133-E86A-404D-BF5B-73048BA66D29}" type="presParOf" srcId="{6B9A912D-052F-4F34-8873-A295F31C7701}" destId="{86723899-B3CF-4DEE-BDCA-A32552BD3277}" srcOrd="0" destOrd="0" presId="urn:microsoft.com/office/officeart/2005/8/layout/process5"/>
    <dgm:cxn modelId="{1CCC50D2-1235-4116-886D-F17FB284922E}" type="presParOf" srcId="{79C68E9D-1605-4747-9BDA-7D1E889CF243}" destId="{50B1D89C-0DE2-42E8-9967-C0B6682DD062}" srcOrd="2" destOrd="0" presId="urn:microsoft.com/office/officeart/2005/8/layout/process5"/>
    <dgm:cxn modelId="{0B6B927F-F0E5-4728-840B-B9DD19C9DA42}" type="presParOf" srcId="{79C68E9D-1605-4747-9BDA-7D1E889CF243}" destId="{A96103C2-8DDB-4ABC-B1B5-F9CE3EEA2B59}" srcOrd="3" destOrd="0" presId="urn:microsoft.com/office/officeart/2005/8/layout/process5"/>
    <dgm:cxn modelId="{EC93FA55-6D24-43AF-9D43-E3EDB2AD646B}" type="presParOf" srcId="{A96103C2-8DDB-4ABC-B1B5-F9CE3EEA2B59}" destId="{F8561494-1E77-46F2-B3DA-406FCE40D58E}" srcOrd="0" destOrd="0" presId="urn:microsoft.com/office/officeart/2005/8/layout/process5"/>
    <dgm:cxn modelId="{5CB1010D-1EB0-4D21-8A48-1F8BFD842FF8}" type="presParOf" srcId="{79C68E9D-1605-4747-9BDA-7D1E889CF243}" destId="{A64DE29A-1654-4DC6-91B5-57C98E3E0844}" srcOrd="4" destOrd="0" presId="urn:microsoft.com/office/officeart/2005/8/layout/process5"/>
    <dgm:cxn modelId="{764ED2F5-3717-4303-927E-3F412C7AEED0}" type="presParOf" srcId="{79C68E9D-1605-4747-9BDA-7D1E889CF243}" destId="{E6246255-5E9D-42BD-AE98-32B5798072D7}" srcOrd="5" destOrd="0" presId="urn:microsoft.com/office/officeart/2005/8/layout/process5"/>
    <dgm:cxn modelId="{9D48662E-1BA0-4021-9D8B-140A85A8F7D7}" type="presParOf" srcId="{E6246255-5E9D-42BD-AE98-32B5798072D7}" destId="{72469A60-A539-4283-B641-4744BCB1ED08}" srcOrd="0" destOrd="0" presId="urn:microsoft.com/office/officeart/2005/8/layout/process5"/>
    <dgm:cxn modelId="{7473A08C-58BA-40A7-A7E2-88181A0B9221}" type="presParOf" srcId="{79C68E9D-1605-4747-9BDA-7D1E889CF243}" destId="{2E0C5C8C-F28D-43A2-BEC4-C8A1A32F5EC7}" srcOrd="6" destOrd="0" presId="urn:microsoft.com/office/officeart/2005/8/layout/process5"/>
    <dgm:cxn modelId="{BFE22D57-BF56-4E94-A57C-4C8BAF2A3861}" type="presParOf" srcId="{79C68E9D-1605-4747-9BDA-7D1E889CF243}" destId="{B42E2306-7C99-4D64-A56D-E4012FA4B8A9}" srcOrd="7" destOrd="0" presId="urn:microsoft.com/office/officeart/2005/8/layout/process5"/>
    <dgm:cxn modelId="{8349F129-5606-4C11-8345-7E44C506D3AD}" type="presParOf" srcId="{B42E2306-7C99-4D64-A56D-E4012FA4B8A9}" destId="{6C869F6D-A59E-4ED9-8CEA-2B1037AC9268}" srcOrd="0" destOrd="0" presId="urn:microsoft.com/office/officeart/2005/8/layout/process5"/>
    <dgm:cxn modelId="{B8D1EE76-55DC-451C-9CAC-213197B44E42}" type="presParOf" srcId="{79C68E9D-1605-4747-9BDA-7D1E889CF243}" destId="{4B924B58-E5C2-41A1-9863-B1125BDFD90D}" srcOrd="8" destOrd="0" presId="urn:microsoft.com/office/officeart/2005/8/layout/process5"/>
    <dgm:cxn modelId="{BF078F93-02AB-438C-A9EB-C712EDD11290}" type="presParOf" srcId="{79C68E9D-1605-4747-9BDA-7D1E889CF243}" destId="{B06366D0-64CD-4911-87BA-1F3B281D3001}" srcOrd="9" destOrd="0" presId="urn:microsoft.com/office/officeart/2005/8/layout/process5"/>
    <dgm:cxn modelId="{BA9DFFD8-7B96-4559-AD90-E6542C0AB488}" type="presParOf" srcId="{B06366D0-64CD-4911-87BA-1F3B281D3001}" destId="{9AE9497E-F417-4366-AD40-FB86E195AA83}" srcOrd="0" destOrd="0" presId="urn:microsoft.com/office/officeart/2005/8/layout/process5"/>
    <dgm:cxn modelId="{6B98F159-131F-43B2-AB70-2D4D8ED2EDED}" type="presParOf" srcId="{79C68E9D-1605-4747-9BDA-7D1E889CF243}" destId="{2B3D9C85-87DA-46FF-98E0-78955DDDD22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D03DEE-81C7-496D-A9E6-4DBAD74B3A6D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60134B33-FD7E-4FE3-A6AC-E42AF4C01E27}" type="pres">
      <dgm:prSet presAssocID="{94D03DEE-81C7-496D-A9E6-4DBAD74B3A6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E830C6E-729D-4DA6-85C7-4D00FF68E42D}" type="presOf" srcId="{94D03DEE-81C7-496D-A9E6-4DBAD74B3A6D}" destId="{60134B33-FD7E-4FE3-A6AC-E42AF4C01E27}" srcOrd="0" destOrd="0" presId="urn:microsoft.com/office/officeart/2005/8/layout/chevron1"/>
  </dgm:cxnLst>
  <dgm:bg/>
  <dgm:whole>
    <a:ln w="28575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D03DEE-81C7-496D-A9E6-4DBAD74B3A6D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E4DF3A10-EE92-466D-824A-A049ED663DF0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200" b="1" dirty="0">
              <a:solidFill>
                <a:srgbClr val="0753A2"/>
              </a:solidFill>
              <a:latin typeface="ArialRegular"/>
            </a:rPr>
            <a:t>Executive Summary</a:t>
          </a:r>
        </a:p>
      </dgm:t>
    </dgm:pt>
    <dgm:pt modelId="{F063B469-DDCD-4234-9BBC-D8966483751A}" type="parTrans" cxnId="{AE1AC21E-9B9B-47FC-A4BD-58A747C74741}">
      <dgm:prSet/>
      <dgm:spPr/>
      <dgm:t>
        <a:bodyPr/>
        <a:lstStyle/>
        <a:p>
          <a:endParaRPr lang="en-IN" sz="1200" b="1">
            <a:solidFill>
              <a:srgbClr val="0753A2"/>
            </a:solidFill>
            <a:latin typeface="ArialRegular"/>
          </a:endParaRPr>
        </a:p>
      </dgm:t>
    </dgm:pt>
    <dgm:pt modelId="{D11C9B88-5FEA-4559-A942-98AAF1DB5366}" type="sibTrans" cxnId="{AE1AC21E-9B9B-47FC-A4BD-58A747C74741}">
      <dgm:prSet/>
      <dgm:spPr/>
      <dgm:t>
        <a:bodyPr/>
        <a:lstStyle/>
        <a:p>
          <a:endParaRPr lang="en-IN" sz="1200" b="1">
            <a:solidFill>
              <a:srgbClr val="0753A2"/>
            </a:solidFill>
            <a:latin typeface="ArialRegular"/>
          </a:endParaRPr>
        </a:p>
      </dgm:t>
    </dgm:pt>
    <dgm:pt modelId="{5F7D9103-CDDC-4D0D-BA8E-3AE1AA13E90F}">
      <dgm:prSet phldrT="[Text]" custT="1"/>
      <dgm:spPr>
        <a:solidFill>
          <a:srgbClr val="FFC30C"/>
        </a:solidFill>
        <a:ln w="28575">
          <a:solidFill>
            <a:srgbClr val="00B0F0"/>
          </a:solidFill>
        </a:ln>
      </dgm:spPr>
      <dgm:t>
        <a:bodyPr/>
        <a:lstStyle/>
        <a:p>
          <a:r>
            <a:rPr lang="en-IN" sz="1200" b="1" dirty="0">
              <a:solidFill>
                <a:srgbClr val="0753A2"/>
              </a:solidFill>
              <a:latin typeface="ArialRegular"/>
            </a:rPr>
            <a:t>Business Model Canvas</a:t>
          </a:r>
        </a:p>
      </dgm:t>
    </dgm:pt>
    <dgm:pt modelId="{F5B29BD1-110B-4EFA-B446-C5B7387B971F}" type="parTrans" cxnId="{459F7D35-C862-4746-9E34-EBFDD9B01D2C}">
      <dgm:prSet/>
      <dgm:spPr/>
      <dgm:t>
        <a:bodyPr/>
        <a:lstStyle/>
        <a:p>
          <a:endParaRPr lang="en-IN" sz="1200" b="1">
            <a:solidFill>
              <a:srgbClr val="0753A2"/>
            </a:solidFill>
            <a:latin typeface="ArialRegular"/>
          </a:endParaRPr>
        </a:p>
      </dgm:t>
    </dgm:pt>
    <dgm:pt modelId="{AE2AF054-44A6-491A-94B2-767CFBA6C794}" type="sibTrans" cxnId="{459F7D35-C862-4746-9E34-EBFDD9B01D2C}">
      <dgm:prSet/>
      <dgm:spPr/>
      <dgm:t>
        <a:bodyPr/>
        <a:lstStyle/>
        <a:p>
          <a:endParaRPr lang="en-IN" sz="1200" b="1">
            <a:solidFill>
              <a:srgbClr val="0753A2"/>
            </a:solidFill>
            <a:latin typeface="ArialRegular"/>
          </a:endParaRPr>
        </a:p>
      </dgm:t>
    </dgm:pt>
    <dgm:pt modelId="{60134B33-FD7E-4FE3-A6AC-E42AF4C01E27}" type="pres">
      <dgm:prSet presAssocID="{94D03DEE-81C7-496D-A9E6-4DBAD74B3A6D}" presName="Name0" presStyleCnt="0">
        <dgm:presLayoutVars>
          <dgm:dir/>
          <dgm:animLvl val="lvl"/>
          <dgm:resizeHandles val="exact"/>
        </dgm:presLayoutVars>
      </dgm:prSet>
      <dgm:spPr/>
    </dgm:pt>
    <dgm:pt modelId="{6616D154-CBD5-4C8B-A12B-1FC52A928157}" type="pres">
      <dgm:prSet presAssocID="{E4DF3A10-EE92-466D-824A-A049ED663DF0}" presName="parTxOnly" presStyleLbl="node1" presStyleIdx="0" presStyleCnt="2" custLinFactNeighborY="-27165">
        <dgm:presLayoutVars>
          <dgm:chMax val="0"/>
          <dgm:chPref val="0"/>
          <dgm:bulletEnabled val="1"/>
        </dgm:presLayoutVars>
      </dgm:prSet>
      <dgm:spPr/>
    </dgm:pt>
    <dgm:pt modelId="{767B989C-481E-42FA-9774-0D7E2AB2EBE0}" type="pres">
      <dgm:prSet presAssocID="{D11C9B88-5FEA-4559-A942-98AAF1DB5366}" presName="parTxOnlySpace" presStyleCnt="0"/>
      <dgm:spPr/>
    </dgm:pt>
    <dgm:pt modelId="{7E32A57B-113B-4961-B860-B2D904E1C933}" type="pres">
      <dgm:prSet presAssocID="{5F7D9103-CDDC-4D0D-BA8E-3AE1AA13E90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AE1AC21E-9B9B-47FC-A4BD-58A747C74741}" srcId="{94D03DEE-81C7-496D-A9E6-4DBAD74B3A6D}" destId="{E4DF3A10-EE92-466D-824A-A049ED663DF0}" srcOrd="0" destOrd="0" parTransId="{F063B469-DDCD-4234-9BBC-D8966483751A}" sibTransId="{D11C9B88-5FEA-4559-A942-98AAF1DB5366}"/>
    <dgm:cxn modelId="{459F7D35-C862-4746-9E34-EBFDD9B01D2C}" srcId="{94D03DEE-81C7-496D-A9E6-4DBAD74B3A6D}" destId="{5F7D9103-CDDC-4D0D-BA8E-3AE1AA13E90F}" srcOrd="1" destOrd="0" parTransId="{F5B29BD1-110B-4EFA-B446-C5B7387B971F}" sibTransId="{AE2AF054-44A6-491A-94B2-767CFBA6C794}"/>
    <dgm:cxn modelId="{7E830C6E-729D-4DA6-85C7-4D00FF68E42D}" type="presOf" srcId="{94D03DEE-81C7-496D-A9E6-4DBAD74B3A6D}" destId="{60134B33-FD7E-4FE3-A6AC-E42AF4C01E27}" srcOrd="0" destOrd="0" presId="urn:microsoft.com/office/officeart/2005/8/layout/chevron1"/>
    <dgm:cxn modelId="{646D2B79-ADEA-40CE-87A3-F536014CD9D9}" type="presOf" srcId="{E4DF3A10-EE92-466D-824A-A049ED663DF0}" destId="{6616D154-CBD5-4C8B-A12B-1FC52A928157}" srcOrd="0" destOrd="0" presId="urn:microsoft.com/office/officeart/2005/8/layout/chevron1"/>
    <dgm:cxn modelId="{335268CC-2EF3-47F4-B142-28B74B4326E8}" type="presOf" srcId="{5F7D9103-CDDC-4D0D-BA8E-3AE1AA13E90F}" destId="{7E32A57B-113B-4961-B860-B2D904E1C933}" srcOrd="0" destOrd="0" presId="urn:microsoft.com/office/officeart/2005/8/layout/chevron1"/>
    <dgm:cxn modelId="{4A5BEB53-ADAA-4EDF-8FB9-9640B305C28B}" type="presParOf" srcId="{60134B33-FD7E-4FE3-A6AC-E42AF4C01E27}" destId="{6616D154-CBD5-4C8B-A12B-1FC52A928157}" srcOrd="0" destOrd="0" presId="urn:microsoft.com/office/officeart/2005/8/layout/chevron1"/>
    <dgm:cxn modelId="{FB680996-6559-4663-86C2-1EDD69EA0910}" type="presParOf" srcId="{60134B33-FD7E-4FE3-A6AC-E42AF4C01E27}" destId="{767B989C-481E-42FA-9774-0D7E2AB2EBE0}" srcOrd="1" destOrd="0" presId="urn:microsoft.com/office/officeart/2005/8/layout/chevron1"/>
    <dgm:cxn modelId="{DDACCAC2-B042-411F-B6C7-79843A245635}" type="presParOf" srcId="{60134B33-FD7E-4FE3-A6AC-E42AF4C01E27}" destId="{7E32A57B-113B-4961-B860-B2D904E1C933}" srcOrd="2" destOrd="0" presId="urn:microsoft.com/office/officeart/2005/8/layout/chevron1"/>
  </dgm:cxnLst>
  <dgm:bg/>
  <dgm:whole>
    <a:ln w="28575"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solidFill>
          <a:srgbClr val="FFC30C"/>
        </a:solidFill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197D6A5-0135-449A-A403-7BBA37952BC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FCEEF01-19FB-485C-AD1B-E295E83EDF86}">
      <dgm:prSet phldrT="[Text]" custT="1"/>
      <dgm:spPr>
        <a:noFill/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Overview</a:t>
          </a:r>
        </a:p>
      </dgm:t>
    </dgm:pt>
    <dgm:pt modelId="{9ED20298-E91B-4F31-A251-C506C37F2A28}" type="par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D1FB6791-7D83-49F4-9701-437FBED43A85}" type="sibTrans" cxnId="{C3C878FA-9180-4836-8717-092AC182FAD1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DF293FB-F105-42C4-94C0-50159C8695C6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gm:t>
    </dgm:pt>
    <dgm:pt modelId="{5990983E-F6A6-45E4-8877-53CDDDAB56C7}" type="par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1A3A697-2FA2-4858-976F-86078DC00A99}" type="sibTrans" cxnId="{772F5C32-E1E3-4E54-9D46-8A39BD037C0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4307E7C-C1E7-41EF-84E9-94CB8E88F2C9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gm:t>
    </dgm:pt>
    <dgm:pt modelId="{27624E7E-3919-4B00-B751-8D0568D4BD83}" type="par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96F27A6C-1973-46F8-9BE1-EA57E2470EFA}" type="sibTrans" cxnId="{CA553426-1F41-423F-B870-6F44D2429AFC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001EC906-3AB4-4C11-A164-CC1501A3EDD0}">
      <dgm:prSet phldrT="[Text]" custT="1"/>
      <dgm:spPr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r>
            <a:rPr lang="en-IN" sz="1100" b="1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dirty="0">
            <a:solidFill>
              <a:srgbClr val="094FA1"/>
            </a:solidFill>
            <a:latin typeface="ArialRegular"/>
          </a:endParaRPr>
        </a:p>
      </dgm:t>
    </dgm:pt>
    <dgm:pt modelId="{84243AF7-0046-4374-8EDD-89CA7B71A1D9}" type="par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46FBF202-7212-4028-80B0-9C58C86E852F}" type="sibTrans" cxnId="{EEF9C078-9EAF-46C7-A25C-6E683D1BD134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180095FC-FE8A-41FF-9B3C-4C5FDD38E898}">
      <dgm:prSet phldrT="[Text]" custT="1"/>
      <dgm:spPr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gm:spPr>
      <dgm:t>
        <a:bodyPr spcFirstLastPara="0" vert="horz" wrap="square" lIns="44006" tIns="14669" rIns="14669" bIns="14669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gm:t>
    </dgm:pt>
    <dgm:pt modelId="{EBE5F7A4-5C47-4876-8DAF-3B34C20F6860}" type="par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B7A92CD4-7E7C-4C3F-A411-C09CB7DE725A}" type="sibTrans" cxnId="{DE778804-4E15-4EC1-9AB6-8DC698334398}">
      <dgm:prSet/>
      <dgm:spPr/>
      <dgm:t>
        <a:bodyPr/>
        <a:lstStyle/>
        <a:p>
          <a:endParaRPr lang="en-IN" b="1">
            <a:solidFill>
              <a:srgbClr val="ED1C23"/>
            </a:solidFill>
            <a:latin typeface="ArialRegular"/>
          </a:endParaRPr>
        </a:p>
      </dgm:t>
    </dgm:pt>
    <dgm:pt modelId="{37AC7D64-AD4A-4B0D-91B5-D19D00F1B153}">
      <dgm:prSet custT="1"/>
      <dgm:spPr>
        <a:ln w="28575">
          <a:solidFill>
            <a:srgbClr val="00B0F0"/>
          </a:solidFill>
        </a:ln>
      </dgm:spPr>
      <dgm:t>
        <a:bodyPr/>
        <a:lstStyle/>
        <a:p>
          <a:r>
            <a:rPr lang="en-IN" sz="1100" b="1" dirty="0">
              <a:solidFill>
                <a:srgbClr val="094FA1"/>
              </a:solidFill>
              <a:latin typeface="ArialRegular"/>
            </a:rPr>
            <a:t>Business Proposal</a:t>
          </a:r>
        </a:p>
      </dgm:t>
    </dgm:pt>
    <dgm:pt modelId="{C4F50384-332F-496F-8505-8F4032FB0F69}" type="par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453E0D09-61F3-4547-8CBE-F3BBA965EBCB}" type="sibTrans" cxnId="{D3CD7FC1-4039-4088-A7E9-F4E7A405B0E9}">
      <dgm:prSet/>
      <dgm:spPr/>
      <dgm:t>
        <a:bodyPr/>
        <a:lstStyle/>
        <a:p>
          <a:endParaRPr lang="en-IN">
            <a:latin typeface="ArialRegular"/>
          </a:endParaRPr>
        </a:p>
      </dgm:t>
    </dgm:pt>
    <dgm:pt modelId="{D55BC885-9004-4AC9-9EFF-B2DE097F9BF1}" type="pres">
      <dgm:prSet presAssocID="{2197D6A5-0135-449A-A403-7BBA37952BCB}" presName="Name0" presStyleCnt="0">
        <dgm:presLayoutVars>
          <dgm:dir/>
          <dgm:animLvl val="lvl"/>
          <dgm:resizeHandles val="exact"/>
        </dgm:presLayoutVars>
      </dgm:prSet>
      <dgm:spPr/>
    </dgm:pt>
    <dgm:pt modelId="{64687FEB-1D72-4E23-8E07-D3E7ECA54ACD}" type="pres">
      <dgm:prSet presAssocID="{FFCEEF01-19FB-485C-AD1B-E295E83EDF86}" presName="parTxOnly" presStyleLbl="node1" presStyleIdx="0" presStyleCnt="6" custLinFactX="-8389" custLinFactNeighborX="-100000" custLinFactNeighborY="-8108">
        <dgm:presLayoutVars>
          <dgm:chMax val="0"/>
          <dgm:chPref val="0"/>
          <dgm:bulletEnabled val="1"/>
        </dgm:presLayoutVars>
      </dgm:prSet>
      <dgm:spPr/>
    </dgm:pt>
    <dgm:pt modelId="{41FE90A4-6A57-41DB-97DD-D5591104E3A3}" type="pres">
      <dgm:prSet presAssocID="{D1FB6791-7D83-49F4-9701-437FBED43A85}" presName="parTxOnlySpace" presStyleCnt="0"/>
      <dgm:spPr/>
    </dgm:pt>
    <dgm:pt modelId="{598E7A6B-1A09-4C40-8C45-4B7BC0CD158D}" type="pres">
      <dgm:prSet presAssocID="{001EC906-3AB4-4C11-A164-CC1501A3EDD0}" presName="parTxOnly" presStyleLbl="node1" presStyleIdx="1" presStyleCnt="6">
        <dgm:presLayoutVars>
          <dgm:chMax val="0"/>
          <dgm:chPref val="0"/>
          <dgm:bulletEnabled val="1"/>
        </dgm:presLayoutVars>
      </dgm:prSet>
      <dgm:spPr>
        <a:xfrm>
          <a:off x="1332706" y="0"/>
          <a:ext cx="1476374" cy="443884"/>
        </a:xfrm>
        <a:prstGeom prst="chevron">
          <a:avLst/>
        </a:prstGeom>
      </dgm:spPr>
    </dgm:pt>
    <dgm:pt modelId="{CDD88578-2983-4240-97B5-361F1BBCC3B0}" type="pres">
      <dgm:prSet presAssocID="{46FBF202-7212-4028-80B0-9C58C86E852F}" presName="parTxOnlySpace" presStyleCnt="0"/>
      <dgm:spPr/>
    </dgm:pt>
    <dgm:pt modelId="{BDFE505D-D8F6-46B2-91B9-087BAA582AC1}" type="pres">
      <dgm:prSet presAssocID="{180095FC-FE8A-41FF-9B3C-4C5FDD38E898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2661443" y="0"/>
          <a:ext cx="1476374" cy="443884"/>
        </a:xfrm>
        <a:prstGeom prst="chevron">
          <a:avLst/>
        </a:prstGeom>
      </dgm:spPr>
    </dgm:pt>
    <dgm:pt modelId="{269407F5-DAF9-4113-AD0F-B38BD977296A}" type="pres">
      <dgm:prSet presAssocID="{B7A92CD4-7E7C-4C3F-A411-C09CB7DE725A}" presName="parTxOnlySpace" presStyleCnt="0"/>
      <dgm:spPr/>
    </dgm:pt>
    <dgm:pt modelId="{0312DF8F-96C0-4607-9977-3B66E387E6B1}" type="pres">
      <dgm:prSet presAssocID="{1DF293FB-F105-42C4-94C0-50159C8695C6}" presName="parTxOnly" presStyleLbl="node1" presStyleIdx="3" presStyleCnt="6" custScaleX="138697">
        <dgm:presLayoutVars>
          <dgm:chMax val="0"/>
          <dgm:chPref val="0"/>
          <dgm:bulletEnabled val="1"/>
        </dgm:presLayoutVars>
      </dgm:prSet>
      <dgm:spPr>
        <a:xfrm>
          <a:off x="5318918" y="0"/>
          <a:ext cx="1476374" cy="443884"/>
        </a:xfrm>
        <a:prstGeom prst="chevron">
          <a:avLst/>
        </a:prstGeom>
      </dgm:spPr>
    </dgm:pt>
    <dgm:pt modelId="{DF1CDF1D-3301-4471-8CD2-6022C12D578D}" type="pres">
      <dgm:prSet presAssocID="{31A3A697-2FA2-4858-976F-86078DC00A99}" presName="parTxOnlySpace" presStyleCnt="0"/>
      <dgm:spPr/>
    </dgm:pt>
    <dgm:pt modelId="{813E015C-6EB0-4CD2-AAFB-96C494B427B0}" type="pres">
      <dgm:prSet presAssocID="{34307E7C-C1E7-41EF-84E9-94CB8E88F2C9}" presName="parTxOnly" presStyleLbl="node1" presStyleIdx="4" presStyleCnt="6">
        <dgm:presLayoutVars>
          <dgm:chMax val="0"/>
          <dgm:chPref val="0"/>
          <dgm:bulletEnabled val="1"/>
        </dgm:presLayoutVars>
      </dgm:prSet>
      <dgm:spPr>
        <a:xfrm>
          <a:off x="6647656" y="0"/>
          <a:ext cx="1476374" cy="443884"/>
        </a:xfrm>
        <a:prstGeom prst="chevron">
          <a:avLst/>
        </a:prstGeom>
      </dgm:spPr>
    </dgm:pt>
    <dgm:pt modelId="{87F3BB50-7EDD-4E3E-93EC-25ACA927E36F}" type="pres">
      <dgm:prSet presAssocID="{96F27A6C-1973-46F8-9BE1-EA57E2470EFA}" presName="parTxOnlySpace" presStyleCnt="0"/>
      <dgm:spPr/>
    </dgm:pt>
    <dgm:pt modelId="{422EC788-1758-4A9F-91B5-26DA9EC3418D}" type="pres">
      <dgm:prSet presAssocID="{37AC7D64-AD4A-4B0D-91B5-D19D00F1B15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306B04-D36B-44C9-97F8-B2541D2B0F7D}" type="presOf" srcId="{180095FC-FE8A-41FF-9B3C-4C5FDD38E898}" destId="{BDFE505D-D8F6-46B2-91B9-087BAA582AC1}" srcOrd="0" destOrd="0" presId="urn:microsoft.com/office/officeart/2005/8/layout/chevron1"/>
    <dgm:cxn modelId="{DE778804-4E15-4EC1-9AB6-8DC698334398}" srcId="{2197D6A5-0135-449A-A403-7BBA37952BCB}" destId="{180095FC-FE8A-41FF-9B3C-4C5FDD38E898}" srcOrd="2" destOrd="0" parTransId="{EBE5F7A4-5C47-4876-8DAF-3B34C20F6860}" sibTransId="{B7A92CD4-7E7C-4C3F-A411-C09CB7DE725A}"/>
    <dgm:cxn modelId="{8FE4A51E-771C-434B-85B5-A703967EAD6A}" type="presOf" srcId="{1DF293FB-F105-42C4-94C0-50159C8695C6}" destId="{0312DF8F-96C0-4607-9977-3B66E387E6B1}" srcOrd="0" destOrd="0" presId="urn:microsoft.com/office/officeart/2005/8/layout/chevron1"/>
    <dgm:cxn modelId="{CA553426-1F41-423F-B870-6F44D2429AFC}" srcId="{2197D6A5-0135-449A-A403-7BBA37952BCB}" destId="{34307E7C-C1E7-41EF-84E9-94CB8E88F2C9}" srcOrd="4" destOrd="0" parTransId="{27624E7E-3919-4B00-B751-8D0568D4BD83}" sibTransId="{96F27A6C-1973-46F8-9BE1-EA57E2470EFA}"/>
    <dgm:cxn modelId="{772F5C32-E1E3-4E54-9D46-8A39BD037C08}" srcId="{2197D6A5-0135-449A-A403-7BBA37952BCB}" destId="{1DF293FB-F105-42C4-94C0-50159C8695C6}" srcOrd="3" destOrd="0" parTransId="{5990983E-F6A6-45E4-8877-53CDDDAB56C7}" sibTransId="{31A3A697-2FA2-4858-976F-86078DC00A99}"/>
    <dgm:cxn modelId="{D8363D34-53E2-4DAF-B3FC-698B2FE5798A}" type="presOf" srcId="{001EC906-3AB4-4C11-A164-CC1501A3EDD0}" destId="{598E7A6B-1A09-4C40-8C45-4B7BC0CD158D}" srcOrd="0" destOrd="0" presId="urn:microsoft.com/office/officeart/2005/8/layout/chevron1"/>
    <dgm:cxn modelId="{019C6B3A-A812-483D-BB08-9E5BC06BEE46}" type="presOf" srcId="{FFCEEF01-19FB-485C-AD1B-E295E83EDF86}" destId="{64687FEB-1D72-4E23-8E07-D3E7ECA54ACD}" srcOrd="0" destOrd="0" presId="urn:microsoft.com/office/officeart/2005/8/layout/chevron1"/>
    <dgm:cxn modelId="{EEF9C078-9EAF-46C7-A25C-6E683D1BD134}" srcId="{2197D6A5-0135-449A-A403-7BBA37952BCB}" destId="{001EC906-3AB4-4C11-A164-CC1501A3EDD0}" srcOrd="1" destOrd="0" parTransId="{84243AF7-0046-4374-8EDD-89CA7B71A1D9}" sibTransId="{46FBF202-7212-4028-80B0-9C58C86E852F}"/>
    <dgm:cxn modelId="{638EAEC0-99EB-40C4-9818-8236507CC395}" type="presOf" srcId="{2197D6A5-0135-449A-A403-7BBA37952BCB}" destId="{D55BC885-9004-4AC9-9EFF-B2DE097F9BF1}" srcOrd="0" destOrd="0" presId="urn:microsoft.com/office/officeart/2005/8/layout/chevron1"/>
    <dgm:cxn modelId="{D3CD7FC1-4039-4088-A7E9-F4E7A405B0E9}" srcId="{2197D6A5-0135-449A-A403-7BBA37952BCB}" destId="{37AC7D64-AD4A-4B0D-91B5-D19D00F1B153}" srcOrd="5" destOrd="0" parTransId="{C4F50384-332F-496F-8505-8F4032FB0F69}" sibTransId="{453E0D09-61F3-4547-8CBE-F3BBA965EBCB}"/>
    <dgm:cxn modelId="{49348FC6-8B2E-4AEF-B984-1CD7E30FBC83}" type="presOf" srcId="{34307E7C-C1E7-41EF-84E9-94CB8E88F2C9}" destId="{813E015C-6EB0-4CD2-AAFB-96C494B427B0}" srcOrd="0" destOrd="0" presId="urn:microsoft.com/office/officeart/2005/8/layout/chevron1"/>
    <dgm:cxn modelId="{C51F31CA-70D3-4F66-84A7-7ACC9D31D4DE}" type="presOf" srcId="{37AC7D64-AD4A-4B0D-91B5-D19D00F1B153}" destId="{422EC788-1758-4A9F-91B5-26DA9EC3418D}" srcOrd="0" destOrd="0" presId="urn:microsoft.com/office/officeart/2005/8/layout/chevron1"/>
    <dgm:cxn modelId="{C3C878FA-9180-4836-8717-092AC182FAD1}" srcId="{2197D6A5-0135-449A-A403-7BBA37952BCB}" destId="{FFCEEF01-19FB-485C-AD1B-E295E83EDF86}" srcOrd="0" destOrd="0" parTransId="{9ED20298-E91B-4F31-A251-C506C37F2A28}" sibTransId="{D1FB6791-7D83-49F4-9701-437FBED43A85}"/>
    <dgm:cxn modelId="{3BBDFDA5-9E72-4DFE-8B8E-BE7ED3B3A8AB}" type="presParOf" srcId="{D55BC885-9004-4AC9-9EFF-B2DE097F9BF1}" destId="{64687FEB-1D72-4E23-8E07-D3E7ECA54ACD}" srcOrd="0" destOrd="0" presId="urn:microsoft.com/office/officeart/2005/8/layout/chevron1"/>
    <dgm:cxn modelId="{360072BA-D4FB-4756-9588-D62D7DFAD787}" type="presParOf" srcId="{D55BC885-9004-4AC9-9EFF-B2DE097F9BF1}" destId="{41FE90A4-6A57-41DB-97DD-D5591104E3A3}" srcOrd="1" destOrd="0" presId="urn:microsoft.com/office/officeart/2005/8/layout/chevron1"/>
    <dgm:cxn modelId="{C8773C65-2C86-4D62-9267-2D216DA49F12}" type="presParOf" srcId="{D55BC885-9004-4AC9-9EFF-B2DE097F9BF1}" destId="{598E7A6B-1A09-4C40-8C45-4B7BC0CD158D}" srcOrd="2" destOrd="0" presId="urn:microsoft.com/office/officeart/2005/8/layout/chevron1"/>
    <dgm:cxn modelId="{10ADD1B2-693D-4BD1-8318-2516DAAF9C38}" type="presParOf" srcId="{D55BC885-9004-4AC9-9EFF-B2DE097F9BF1}" destId="{CDD88578-2983-4240-97B5-361F1BBCC3B0}" srcOrd="3" destOrd="0" presId="urn:microsoft.com/office/officeart/2005/8/layout/chevron1"/>
    <dgm:cxn modelId="{615956D3-A946-48E9-B122-E033B80EE92C}" type="presParOf" srcId="{D55BC885-9004-4AC9-9EFF-B2DE097F9BF1}" destId="{BDFE505D-D8F6-46B2-91B9-087BAA582AC1}" srcOrd="4" destOrd="0" presId="urn:microsoft.com/office/officeart/2005/8/layout/chevron1"/>
    <dgm:cxn modelId="{DB7BB56F-F658-4574-BCA9-6CC3B1AB7D7C}" type="presParOf" srcId="{D55BC885-9004-4AC9-9EFF-B2DE097F9BF1}" destId="{269407F5-DAF9-4113-AD0F-B38BD977296A}" srcOrd="5" destOrd="0" presId="urn:microsoft.com/office/officeart/2005/8/layout/chevron1"/>
    <dgm:cxn modelId="{7C9CC596-12E3-4BB8-BFDB-72235FFFD016}" type="presParOf" srcId="{D55BC885-9004-4AC9-9EFF-B2DE097F9BF1}" destId="{0312DF8F-96C0-4607-9977-3B66E387E6B1}" srcOrd="6" destOrd="0" presId="urn:microsoft.com/office/officeart/2005/8/layout/chevron1"/>
    <dgm:cxn modelId="{97C458D0-18E3-4785-935B-4C8CFE27B8AE}" type="presParOf" srcId="{D55BC885-9004-4AC9-9EFF-B2DE097F9BF1}" destId="{DF1CDF1D-3301-4471-8CD2-6022C12D578D}" srcOrd="7" destOrd="0" presId="urn:microsoft.com/office/officeart/2005/8/layout/chevron1"/>
    <dgm:cxn modelId="{4052E8C0-6815-48C8-A306-431D4C170BA1}" type="presParOf" srcId="{D55BC885-9004-4AC9-9EFF-B2DE097F9BF1}" destId="{813E015C-6EB0-4CD2-AAFB-96C494B427B0}" srcOrd="8" destOrd="0" presId="urn:microsoft.com/office/officeart/2005/8/layout/chevron1"/>
    <dgm:cxn modelId="{4DEE9B0B-E8C9-4CA2-9144-B46B2392092D}" type="presParOf" srcId="{D55BC885-9004-4AC9-9EFF-B2DE097F9BF1}" destId="{87F3BB50-7EDD-4E3E-93EC-25ACA927E36F}" srcOrd="9" destOrd="0" presId="urn:microsoft.com/office/officeart/2005/8/layout/chevron1"/>
    <dgm:cxn modelId="{EC6D66EC-78C4-4FFB-8AEB-19191279D938}" type="presParOf" srcId="{D55BC885-9004-4AC9-9EFF-B2DE097F9BF1}" destId="{422EC788-1758-4A9F-91B5-26DA9EC3418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F8830-A5E2-42C0-A664-15D1984E8555}">
      <dsp:nvSpPr>
        <dsp:cNvPr id="0" name=""/>
        <dsp:cNvSpPr/>
      </dsp:nvSpPr>
      <dsp:spPr>
        <a:xfrm>
          <a:off x="3364412" y="476016"/>
          <a:ext cx="1260956" cy="1261189"/>
        </a:xfrm>
        <a:prstGeom prst="ellipse">
          <a:avLst/>
        </a:prstGeom>
        <a:solidFill>
          <a:srgbClr val="0753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9BE1C-CAEB-4919-92AB-58D20637629B}">
      <dsp:nvSpPr>
        <dsp:cNvPr id="0" name=""/>
        <dsp:cNvSpPr/>
      </dsp:nvSpPr>
      <dsp:spPr>
        <a:xfrm>
          <a:off x="3406280" y="518063"/>
          <a:ext cx="1177221" cy="117709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b="0" kern="1200" dirty="0">
              <a:solidFill>
                <a:srgbClr val="0753A2"/>
              </a:solidFill>
              <a:latin typeface="ArialRegular"/>
            </a:rPr>
            <a:t>Cobblers end up </a:t>
          </a:r>
          <a:r>
            <a:rPr lang="en-US" sz="1200" b="1" kern="1200" dirty="0">
              <a:solidFill>
                <a:srgbClr val="0753A2"/>
              </a:solidFill>
              <a:latin typeface="ArialRegular"/>
            </a:rPr>
            <a:t>losing 4/10 customers</a:t>
          </a:r>
          <a:endParaRPr lang="en-IN" sz="1200" b="1" kern="1200" dirty="0">
            <a:solidFill>
              <a:srgbClr val="0753A2"/>
            </a:solidFill>
            <a:latin typeface="ArialRegular"/>
          </a:endParaRPr>
        </a:p>
      </dsp:txBody>
      <dsp:txXfrm>
        <a:off x="3574571" y="686251"/>
        <a:ext cx="840637" cy="840719"/>
      </dsp:txXfrm>
    </dsp:sp>
    <dsp:sp modelId="{C67C207F-EE7D-457E-9BDE-15A22C4C3BE9}">
      <dsp:nvSpPr>
        <dsp:cNvPr id="0" name=""/>
        <dsp:cNvSpPr/>
      </dsp:nvSpPr>
      <dsp:spPr>
        <a:xfrm rot="2700000">
          <a:off x="2062696" y="477541"/>
          <a:ext cx="1257919" cy="1257919"/>
        </a:xfrm>
        <a:prstGeom prst="teardrop">
          <a:avLst>
            <a:gd name="adj" fmla="val 100000"/>
          </a:avLst>
        </a:prstGeom>
        <a:solidFill>
          <a:srgbClr val="0753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4A6EC-0134-465B-8D02-0DBDF884F1E2}">
      <dsp:nvSpPr>
        <dsp:cNvPr id="0" name=""/>
        <dsp:cNvSpPr/>
      </dsp:nvSpPr>
      <dsp:spPr>
        <a:xfrm>
          <a:off x="2110697" y="516286"/>
          <a:ext cx="1177221" cy="1177095"/>
        </a:xfrm>
        <a:prstGeom prst="ellipse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b="0" kern="1200" dirty="0">
              <a:solidFill>
                <a:srgbClr val="0753A2"/>
              </a:solidFill>
              <a:latin typeface="ArialRegular"/>
            </a:rPr>
            <a:t>Existing Adhesive </a:t>
          </a:r>
          <a:r>
            <a:rPr lang="en-US" sz="1200" b="1" kern="1200" dirty="0">
              <a:solidFill>
                <a:srgbClr val="0753A2"/>
              </a:solidFill>
              <a:latin typeface="ArialRegular"/>
            </a:rPr>
            <a:t>takes time to stick</a:t>
          </a:r>
          <a:endParaRPr lang="en-IN" sz="1200" b="1" kern="1200" dirty="0">
            <a:solidFill>
              <a:srgbClr val="0753A2"/>
            </a:solidFill>
            <a:latin typeface="ArialRegular"/>
          </a:endParaRPr>
        </a:p>
      </dsp:txBody>
      <dsp:txXfrm>
        <a:off x="2278989" y="684474"/>
        <a:ext cx="840637" cy="840719"/>
      </dsp:txXfrm>
    </dsp:sp>
    <dsp:sp modelId="{8A232D67-27DD-49F0-A397-8C92AB25DAE4}">
      <dsp:nvSpPr>
        <dsp:cNvPr id="0" name=""/>
        <dsp:cNvSpPr/>
      </dsp:nvSpPr>
      <dsp:spPr>
        <a:xfrm rot="2700000">
          <a:off x="759461" y="477541"/>
          <a:ext cx="1257919" cy="1257919"/>
        </a:xfrm>
        <a:prstGeom prst="teardrop">
          <a:avLst>
            <a:gd name="adj" fmla="val 100000"/>
          </a:avLst>
        </a:prstGeom>
        <a:solidFill>
          <a:srgbClr val="0753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3D8C6-0278-4413-9656-21F1AE9F3285}">
      <dsp:nvSpPr>
        <dsp:cNvPr id="0" name=""/>
        <dsp:cNvSpPr/>
      </dsp:nvSpPr>
      <dsp:spPr>
        <a:xfrm>
          <a:off x="799810" y="518063"/>
          <a:ext cx="1177221" cy="1177095"/>
        </a:xfrm>
        <a:prstGeom prst="ellipse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b="0" kern="1200" dirty="0">
              <a:solidFill>
                <a:srgbClr val="0753A2"/>
              </a:solidFill>
              <a:latin typeface="ArialRegular"/>
            </a:rPr>
            <a:t>Customers  come </a:t>
          </a:r>
          <a:r>
            <a:rPr lang="en-US" sz="1200" b="1" kern="1200" dirty="0">
              <a:solidFill>
                <a:srgbClr val="0753A2"/>
              </a:solidFill>
              <a:latin typeface="ArialRegular"/>
            </a:rPr>
            <a:t>in a hurry </a:t>
          </a:r>
          <a:r>
            <a:rPr lang="en-US" sz="1200" b="0" kern="1200" dirty="0">
              <a:solidFill>
                <a:srgbClr val="0753A2"/>
              </a:solidFill>
              <a:latin typeface="ArialRegular"/>
            </a:rPr>
            <a:t>to get their shoes fixed</a:t>
          </a:r>
          <a:endParaRPr lang="en-IN" sz="1200" b="0" kern="1200" dirty="0">
            <a:solidFill>
              <a:srgbClr val="0753A2"/>
            </a:solidFill>
            <a:latin typeface="ArialRegular"/>
          </a:endParaRPr>
        </a:p>
      </dsp:txBody>
      <dsp:txXfrm>
        <a:off x="968102" y="686251"/>
        <a:ext cx="840637" cy="84071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F8830-A5E2-42C0-A664-15D1984E8555}">
      <dsp:nvSpPr>
        <dsp:cNvPr id="0" name=""/>
        <dsp:cNvSpPr/>
      </dsp:nvSpPr>
      <dsp:spPr>
        <a:xfrm>
          <a:off x="3317212" y="490146"/>
          <a:ext cx="1282584" cy="1282821"/>
        </a:xfrm>
        <a:prstGeom prst="ellipse">
          <a:avLst/>
        </a:prstGeom>
        <a:solidFill>
          <a:srgbClr val="0753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9BE1C-CAEB-4919-92AB-58D20637629B}">
      <dsp:nvSpPr>
        <dsp:cNvPr id="0" name=""/>
        <dsp:cNvSpPr/>
      </dsp:nvSpPr>
      <dsp:spPr>
        <a:xfrm>
          <a:off x="3359798" y="532914"/>
          <a:ext cx="1197412" cy="119728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b="1" kern="1200" dirty="0">
              <a:solidFill>
                <a:srgbClr val="0753A2"/>
              </a:solidFill>
              <a:latin typeface="ArialRegular"/>
            </a:rPr>
            <a:t>Volume</a:t>
          </a:r>
          <a:r>
            <a:rPr lang="en-US" sz="1200" b="0" kern="1200" dirty="0">
              <a:solidFill>
                <a:srgbClr val="0753A2"/>
              </a:solidFill>
              <a:latin typeface="ArialRegular"/>
            </a:rPr>
            <a:t> of adhesive used </a:t>
          </a:r>
          <a:r>
            <a:rPr lang="en-US" sz="1200" b="1" kern="1200" dirty="0">
              <a:solidFill>
                <a:srgbClr val="0753A2"/>
              </a:solidFill>
              <a:latin typeface="ArialRegular"/>
            </a:rPr>
            <a:t>negates </a:t>
          </a:r>
          <a:r>
            <a:rPr lang="en-US" sz="1200" b="0" kern="1200" dirty="0">
              <a:solidFill>
                <a:srgbClr val="0753A2"/>
              </a:solidFill>
              <a:latin typeface="ArialRegular"/>
            </a:rPr>
            <a:t>the</a:t>
          </a:r>
          <a:r>
            <a:rPr lang="en-US" sz="1200" b="1" kern="1200" dirty="0">
              <a:solidFill>
                <a:srgbClr val="0753A2"/>
              </a:solidFill>
              <a:latin typeface="ArialRegular"/>
            </a:rPr>
            <a:t> Cost-Benefit</a:t>
          </a:r>
          <a:endParaRPr lang="en-IN" sz="1200" b="1" kern="1200" dirty="0">
            <a:solidFill>
              <a:srgbClr val="0753A2"/>
            </a:solidFill>
            <a:latin typeface="ArialRegular"/>
          </a:endParaRPr>
        </a:p>
      </dsp:txBody>
      <dsp:txXfrm>
        <a:off x="3530976" y="703987"/>
        <a:ext cx="855056" cy="855139"/>
      </dsp:txXfrm>
    </dsp:sp>
    <dsp:sp modelId="{C67C207F-EE7D-457E-9BDE-15A22C4C3BE9}">
      <dsp:nvSpPr>
        <dsp:cNvPr id="0" name=""/>
        <dsp:cNvSpPr/>
      </dsp:nvSpPr>
      <dsp:spPr>
        <a:xfrm rot="2700000">
          <a:off x="1993169" y="491697"/>
          <a:ext cx="1279494" cy="1279494"/>
        </a:xfrm>
        <a:prstGeom prst="teardrop">
          <a:avLst>
            <a:gd name="adj" fmla="val 100000"/>
          </a:avLst>
        </a:prstGeom>
        <a:solidFill>
          <a:srgbClr val="0753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4A6EC-0134-465B-8D02-0DBDF884F1E2}">
      <dsp:nvSpPr>
        <dsp:cNvPr id="0" name=""/>
        <dsp:cNvSpPr/>
      </dsp:nvSpPr>
      <dsp:spPr>
        <a:xfrm>
          <a:off x="2034210" y="532914"/>
          <a:ext cx="1197412" cy="119728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b="1" kern="1200" dirty="0">
              <a:solidFill>
                <a:srgbClr val="0753A2"/>
              </a:solidFill>
              <a:latin typeface="ArialRegular"/>
            </a:rPr>
            <a:t>Current Adhesive </a:t>
          </a:r>
          <a:r>
            <a:rPr lang="en-US" sz="1200" b="0" kern="1200" dirty="0">
              <a:solidFill>
                <a:srgbClr val="0753A2"/>
              </a:solidFill>
              <a:latin typeface="ArialRegular"/>
            </a:rPr>
            <a:t>perceived</a:t>
          </a:r>
          <a:r>
            <a:rPr lang="en-US" sz="1200" b="1" kern="1200" dirty="0">
              <a:solidFill>
                <a:srgbClr val="0753A2"/>
              </a:solidFill>
              <a:latin typeface="ArialRegular"/>
            </a:rPr>
            <a:t> </a:t>
          </a:r>
          <a:r>
            <a:rPr lang="en-US" sz="1200" b="0" kern="1200" dirty="0">
              <a:solidFill>
                <a:srgbClr val="0753A2"/>
              </a:solidFill>
              <a:latin typeface="ArialRegular"/>
            </a:rPr>
            <a:t>to be the </a:t>
          </a:r>
          <a:r>
            <a:rPr lang="en-US" sz="1200" b="1" kern="1200" dirty="0">
              <a:solidFill>
                <a:srgbClr val="0753A2"/>
              </a:solidFill>
              <a:latin typeface="ArialRegular"/>
            </a:rPr>
            <a:t>cheaper</a:t>
          </a:r>
          <a:r>
            <a:rPr lang="en-US" sz="1200" b="0" kern="1200" dirty="0">
              <a:solidFill>
                <a:srgbClr val="0753A2"/>
              </a:solidFill>
              <a:latin typeface="ArialRegular"/>
            </a:rPr>
            <a:t> option</a:t>
          </a:r>
          <a:endParaRPr lang="en-IN" sz="1200" b="1" kern="1200" dirty="0">
            <a:solidFill>
              <a:srgbClr val="0753A2"/>
            </a:solidFill>
            <a:latin typeface="ArialRegular"/>
          </a:endParaRPr>
        </a:p>
      </dsp:txBody>
      <dsp:txXfrm>
        <a:off x="2205389" y="703987"/>
        <a:ext cx="855056" cy="855139"/>
      </dsp:txXfrm>
    </dsp:sp>
    <dsp:sp modelId="{8A232D67-27DD-49F0-A397-8C92AB25DAE4}">
      <dsp:nvSpPr>
        <dsp:cNvPr id="0" name=""/>
        <dsp:cNvSpPr/>
      </dsp:nvSpPr>
      <dsp:spPr>
        <a:xfrm rot="2700000">
          <a:off x="667582" y="491697"/>
          <a:ext cx="1279494" cy="1279494"/>
        </a:xfrm>
        <a:prstGeom prst="teardrop">
          <a:avLst>
            <a:gd name="adj" fmla="val 100000"/>
          </a:avLst>
        </a:prstGeom>
        <a:solidFill>
          <a:srgbClr val="0753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3D8C6-0278-4413-9656-21F1AE9F3285}">
      <dsp:nvSpPr>
        <dsp:cNvPr id="0" name=""/>
        <dsp:cNvSpPr/>
      </dsp:nvSpPr>
      <dsp:spPr>
        <a:xfrm>
          <a:off x="708623" y="532914"/>
          <a:ext cx="1197412" cy="119728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b="1" kern="1200" dirty="0">
              <a:solidFill>
                <a:srgbClr val="0753A2"/>
              </a:solidFill>
              <a:latin typeface="ArialRegular"/>
            </a:rPr>
            <a:t>High quantity </a:t>
          </a:r>
          <a:r>
            <a:rPr lang="en-US" sz="1200" b="0" kern="1200" dirty="0">
              <a:solidFill>
                <a:srgbClr val="0753A2"/>
              </a:solidFill>
              <a:latin typeface="ArialRegular"/>
            </a:rPr>
            <a:t>of </a:t>
          </a:r>
          <a:r>
            <a:rPr lang="en-US" sz="1200" b="1" kern="1200" dirty="0">
              <a:solidFill>
                <a:srgbClr val="0753A2"/>
              </a:solidFill>
              <a:latin typeface="ArialRegular"/>
            </a:rPr>
            <a:t>adhesive</a:t>
          </a:r>
          <a:r>
            <a:rPr lang="en-US" sz="1200" b="0" kern="1200" dirty="0">
              <a:solidFill>
                <a:srgbClr val="0753A2"/>
              </a:solidFill>
              <a:latin typeface="ArialRegular"/>
            </a:rPr>
            <a:t> required on day to day basis</a:t>
          </a:r>
          <a:endParaRPr lang="en-IN" sz="1200" b="0" kern="1200" dirty="0">
            <a:solidFill>
              <a:srgbClr val="0753A2"/>
            </a:solidFill>
            <a:latin typeface="ArialRegular"/>
          </a:endParaRPr>
        </a:p>
      </dsp:txBody>
      <dsp:txXfrm>
        <a:off x="879801" y="703987"/>
        <a:ext cx="855056" cy="85513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6D154-CBD5-4C8B-A12B-1FC52A928157}">
      <dsp:nvSpPr>
        <dsp:cNvPr id="0" name=""/>
        <dsp:cNvSpPr/>
      </dsp:nvSpPr>
      <dsp:spPr>
        <a:xfrm>
          <a:off x="0" y="0"/>
          <a:ext cx="5488099" cy="420769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0753A2"/>
              </a:solidFill>
              <a:latin typeface="ArialRegular"/>
            </a:rPr>
            <a:t>Executive Summary</a:t>
          </a:r>
        </a:p>
      </dsp:txBody>
      <dsp:txXfrm>
        <a:off x="210385" y="0"/>
        <a:ext cx="5067330" cy="420769"/>
      </dsp:txXfrm>
    </dsp:sp>
    <dsp:sp modelId="{7E32A57B-113B-4961-B860-B2D904E1C933}">
      <dsp:nvSpPr>
        <dsp:cNvPr id="0" name=""/>
        <dsp:cNvSpPr/>
      </dsp:nvSpPr>
      <dsp:spPr>
        <a:xfrm>
          <a:off x="4948470" y="0"/>
          <a:ext cx="5488099" cy="42076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0753A2"/>
              </a:solidFill>
              <a:latin typeface="ArialRegular"/>
            </a:rPr>
            <a:t>Business Model Canvas</a:t>
          </a:r>
        </a:p>
      </dsp:txBody>
      <dsp:txXfrm>
        <a:off x="5158855" y="0"/>
        <a:ext cx="5067330" cy="4207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06FE7-7038-428C-BD70-A1BC3595B40B}">
      <dsp:nvSpPr>
        <dsp:cNvPr id="0" name=""/>
        <dsp:cNvSpPr/>
      </dsp:nvSpPr>
      <dsp:spPr>
        <a:xfrm>
          <a:off x="4573" y="91258"/>
          <a:ext cx="1725253" cy="4579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0753A2"/>
              </a:solidFill>
              <a:latin typeface="ArialRegular"/>
            </a:rPr>
            <a:t>Overview</a:t>
          </a:r>
        </a:p>
      </dsp:txBody>
      <dsp:txXfrm>
        <a:off x="17986" y="104671"/>
        <a:ext cx="1698427" cy="431132"/>
      </dsp:txXfrm>
    </dsp:sp>
    <dsp:sp modelId="{6B9A912D-052F-4F34-8873-A295F31C7701}">
      <dsp:nvSpPr>
        <dsp:cNvPr id="0" name=""/>
        <dsp:cNvSpPr/>
      </dsp:nvSpPr>
      <dsp:spPr>
        <a:xfrm>
          <a:off x="1796994" y="225593"/>
          <a:ext cx="161812" cy="189289"/>
        </a:xfrm>
        <a:prstGeom prst="rightArrow">
          <a:avLst>
            <a:gd name="adj1" fmla="val 60000"/>
            <a:gd name="adj2" fmla="val 50000"/>
          </a:avLst>
        </a:prstGeom>
        <a:solidFill>
          <a:srgbClr val="FFC30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kern="1200">
            <a:solidFill>
              <a:srgbClr val="0753A2"/>
            </a:solidFill>
          </a:endParaRPr>
        </a:p>
      </dsp:txBody>
      <dsp:txXfrm>
        <a:off x="1796994" y="263451"/>
        <a:ext cx="113268" cy="113573"/>
      </dsp:txXfrm>
    </dsp:sp>
    <dsp:sp modelId="{50B1D89C-0DE2-42E8-9967-C0B6682DD062}">
      <dsp:nvSpPr>
        <dsp:cNvPr id="0" name=""/>
        <dsp:cNvSpPr/>
      </dsp:nvSpPr>
      <dsp:spPr>
        <a:xfrm>
          <a:off x="2035133" y="91258"/>
          <a:ext cx="1725253" cy="4579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0753A2"/>
              </a:solidFill>
              <a:latin typeface="ArialRegular"/>
            </a:rPr>
            <a:t>Market Research</a:t>
          </a:r>
        </a:p>
      </dsp:txBody>
      <dsp:txXfrm>
        <a:off x="2048546" y="104671"/>
        <a:ext cx="1698427" cy="431132"/>
      </dsp:txXfrm>
    </dsp:sp>
    <dsp:sp modelId="{A96103C2-8DDB-4ABC-B1B5-F9CE3EEA2B59}">
      <dsp:nvSpPr>
        <dsp:cNvPr id="0" name=""/>
        <dsp:cNvSpPr/>
      </dsp:nvSpPr>
      <dsp:spPr>
        <a:xfrm>
          <a:off x="3827553" y="225593"/>
          <a:ext cx="161812" cy="189289"/>
        </a:xfrm>
        <a:prstGeom prst="rightArrow">
          <a:avLst>
            <a:gd name="adj1" fmla="val 60000"/>
            <a:gd name="adj2" fmla="val 50000"/>
          </a:avLst>
        </a:prstGeom>
        <a:solidFill>
          <a:srgbClr val="FFC30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kern="1200">
            <a:solidFill>
              <a:srgbClr val="0753A2"/>
            </a:solidFill>
          </a:endParaRPr>
        </a:p>
      </dsp:txBody>
      <dsp:txXfrm>
        <a:off x="3827553" y="263451"/>
        <a:ext cx="113268" cy="113573"/>
      </dsp:txXfrm>
    </dsp:sp>
    <dsp:sp modelId="{A64DE29A-1654-4DC6-91B5-57C98E3E0844}">
      <dsp:nvSpPr>
        <dsp:cNvPr id="0" name=""/>
        <dsp:cNvSpPr/>
      </dsp:nvSpPr>
      <dsp:spPr>
        <a:xfrm>
          <a:off x="4065692" y="91258"/>
          <a:ext cx="1725253" cy="4579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0753A2"/>
              </a:solidFill>
              <a:latin typeface="ArialRegular"/>
            </a:rPr>
            <a:t>Key Insights</a:t>
          </a:r>
        </a:p>
      </dsp:txBody>
      <dsp:txXfrm>
        <a:off x="4079105" y="104671"/>
        <a:ext cx="1698427" cy="431132"/>
      </dsp:txXfrm>
    </dsp:sp>
    <dsp:sp modelId="{E6246255-5E9D-42BD-AE98-32B5798072D7}">
      <dsp:nvSpPr>
        <dsp:cNvPr id="0" name=""/>
        <dsp:cNvSpPr/>
      </dsp:nvSpPr>
      <dsp:spPr>
        <a:xfrm>
          <a:off x="5858113" y="225593"/>
          <a:ext cx="161812" cy="189289"/>
        </a:xfrm>
        <a:prstGeom prst="rightArrow">
          <a:avLst>
            <a:gd name="adj1" fmla="val 60000"/>
            <a:gd name="adj2" fmla="val 50000"/>
          </a:avLst>
        </a:prstGeom>
        <a:solidFill>
          <a:srgbClr val="FFC30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kern="1200">
            <a:solidFill>
              <a:srgbClr val="0753A2"/>
            </a:solidFill>
          </a:endParaRPr>
        </a:p>
      </dsp:txBody>
      <dsp:txXfrm>
        <a:off x="5858113" y="263451"/>
        <a:ext cx="113268" cy="113573"/>
      </dsp:txXfrm>
    </dsp:sp>
    <dsp:sp modelId="{2E0C5C8C-F28D-43A2-BEC4-C8A1A32F5EC7}">
      <dsp:nvSpPr>
        <dsp:cNvPr id="0" name=""/>
        <dsp:cNvSpPr/>
      </dsp:nvSpPr>
      <dsp:spPr>
        <a:xfrm>
          <a:off x="6096251" y="91258"/>
          <a:ext cx="1725253" cy="4579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0753A2"/>
              </a:solidFill>
              <a:latin typeface="ArialRegular"/>
            </a:rPr>
            <a:t>Communicating the Idea</a:t>
          </a:r>
        </a:p>
      </dsp:txBody>
      <dsp:txXfrm>
        <a:off x="6109664" y="104671"/>
        <a:ext cx="1698427" cy="431132"/>
      </dsp:txXfrm>
    </dsp:sp>
    <dsp:sp modelId="{B42E2306-7C99-4D64-A56D-E4012FA4B8A9}">
      <dsp:nvSpPr>
        <dsp:cNvPr id="0" name=""/>
        <dsp:cNvSpPr/>
      </dsp:nvSpPr>
      <dsp:spPr>
        <a:xfrm>
          <a:off x="7888672" y="225593"/>
          <a:ext cx="161812" cy="189289"/>
        </a:xfrm>
        <a:prstGeom prst="rightArrow">
          <a:avLst>
            <a:gd name="adj1" fmla="val 60000"/>
            <a:gd name="adj2" fmla="val 50000"/>
          </a:avLst>
        </a:prstGeom>
        <a:solidFill>
          <a:srgbClr val="FFC30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kern="1200">
            <a:solidFill>
              <a:srgbClr val="0753A2"/>
            </a:solidFill>
          </a:endParaRPr>
        </a:p>
      </dsp:txBody>
      <dsp:txXfrm>
        <a:off x="7888672" y="263451"/>
        <a:ext cx="113268" cy="113573"/>
      </dsp:txXfrm>
    </dsp:sp>
    <dsp:sp modelId="{4B924B58-E5C2-41A1-9863-B1125BDFD90D}">
      <dsp:nvSpPr>
        <dsp:cNvPr id="0" name=""/>
        <dsp:cNvSpPr/>
      </dsp:nvSpPr>
      <dsp:spPr>
        <a:xfrm>
          <a:off x="8126811" y="91258"/>
          <a:ext cx="1725253" cy="4579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0753A2"/>
              </a:solidFill>
              <a:latin typeface="ArialRegular"/>
            </a:rPr>
            <a:t>Market Campaign</a:t>
          </a:r>
        </a:p>
      </dsp:txBody>
      <dsp:txXfrm>
        <a:off x="8140224" y="104671"/>
        <a:ext cx="1698427" cy="431132"/>
      </dsp:txXfrm>
    </dsp:sp>
    <dsp:sp modelId="{B06366D0-64CD-4911-87BA-1F3B281D3001}">
      <dsp:nvSpPr>
        <dsp:cNvPr id="0" name=""/>
        <dsp:cNvSpPr/>
      </dsp:nvSpPr>
      <dsp:spPr>
        <a:xfrm>
          <a:off x="9919232" y="225593"/>
          <a:ext cx="161812" cy="189289"/>
        </a:xfrm>
        <a:prstGeom prst="rightArrow">
          <a:avLst>
            <a:gd name="adj1" fmla="val 60000"/>
            <a:gd name="adj2" fmla="val 50000"/>
          </a:avLst>
        </a:prstGeom>
        <a:solidFill>
          <a:srgbClr val="FFC30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kern="1200">
            <a:solidFill>
              <a:srgbClr val="0753A2"/>
            </a:solidFill>
          </a:endParaRPr>
        </a:p>
      </dsp:txBody>
      <dsp:txXfrm>
        <a:off x="9919232" y="263451"/>
        <a:ext cx="113268" cy="113573"/>
      </dsp:txXfrm>
    </dsp:sp>
    <dsp:sp modelId="{2B3D9C85-87DA-46FF-98E0-78955DDDD223}">
      <dsp:nvSpPr>
        <dsp:cNvPr id="0" name=""/>
        <dsp:cNvSpPr/>
      </dsp:nvSpPr>
      <dsp:spPr>
        <a:xfrm>
          <a:off x="10157370" y="91258"/>
          <a:ext cx="1725253" cy="4579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0753A2"/>
              </a:solidFill>
              <a:latin typeface="ArialRegular"/>
            </a:rPr>
            <a:t>Business Proposal</a:t>
          </a:r>
        </a:p>
      </dsp:txBody>
      <dsp:txXfrm>
        <a:off x="10170783" y="104671"/>
        <a:ext cx="1698427" cy="4311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6D154-CBD5-4C8B-A12B-1FC52A928157}">
      <dsp:nvSpPr>
        <dsp:cNvPr id="0" name=""/>
        <dsp:cNvSpPr/>
      </dsp:nvSpPr>
      <dsp:spPr>
        <a:xfrm>
          <a:off x="9180" y="0"/>
          <a:ext cx="5488099" cy="420769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0753A2"/>
              </a:solidFill>
              <a:latin typeface="ArialRegular"/>
            </a:rPr>
            <a:t>Executive Summary</a:t>
          </a:r>
        </a:p>
      </dsp:txBody>
      <dsp:txXfrm>
        <a:off x="219565" y="0"/>
        <a:ext cx="5067330" cy="420769"/>
      </dsp:txXfrm>
    </dsp:sp>
    <dsp:sp modelId="{7E32A57B-113B-4961-B860-B2D904E1C933}">
      <dsp:nvSpPr>
        <dsp:cNvPr id="0" name=""/>
        <dsp:cNvSpPr/>
      </dsp:nvSpPr>
      <dsp:spPr>
        <a:xfrm>
          <a:off x="4948470" y="0"/>
          <a:ext cx="5488099" cy="420769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0753A2"/>
              </a:solidFill>
              <a:latin typeface="ArialRegular"/>
            </a:rPr>
            <a:t>Business Model Canvas</a:t>
          </a:r>
        </a:p>
      </dsp:txBody>
      <dsp:txXfrm>
        <a:off x="5158855" y="0"/>
        <a:ext cx="5067330" cy="420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7FEB-1D72-4E23-8E07-D3E7ECA54ACD}">
      <dsp:nvSpPr>
        <dsp:cNvPr id="0" name=""/>
        <dsp:cNvSpPr/>
      </dsp:nvSpPr>
      <dsp:spPr>
        <a:xfrm>
          <a:off x="0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Overview</a:t>
          </a:r>
        </a:p>
      </dsp:txBody>
      <dsp:txXfrm>
        <a:off x="211810" y="0"/>
        <a:ext cx="1355794" cy="423620"/>
      </dsp:txXfrm>
    </dsp:sp>
    <dsp:sp modelId="{598E7A6B-1A09-4C40-8C45-4B7BC0CD158D}">
      <dsp:nvSpPr>
        <dsp:cNvPr id="0" name=""/>
        <dsp:cNvSpPr/>
      </dsp:nvSpPr>
      <dsp:spPr>
        <a:xfrm>
          <a:off x="1607305" y="0"/>
          <a:ext cx="1779414" cy="423620"/>
        </a:xfrm>
        <a:prstGeom prst="chevron">
          <a:avLst/>
        </a:prstGeom>
        <a:solidFill>
          <a:srgbClr val="FFC30C"/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Research </a:t>
          </a:r>
          <a:endParaRPr lang="en-IN" sz="1100" b="1" kern="1200" dirty="0">
            <a:solidFill>
              <a:srgbClr val="094FA1"/>
            </a:solidFill>
            <a:latin typeface="ArialRegular"/>
          </a:endParaRPr>
        </a:p>
      </dsp:txBody>
      <dsp:txXfrm>
        <a:off x="1819115" y="0"/>
        <a:ext cx="1355794" cy="423620"/>
      </dsp:txXfrm>
    </dsp:sp>
    <dsp:sp modelId="{BDFE505D-D8F6-46B2-91B9-087BAA582AC1}">
      <dsp:nvSpPr>
        <dsp:cNvPr id="0" name=""/>
        <dsp:cNvSpPr/>
      </dsp:nvSpPr>
      <dsp:spPr>
        <a:xfrm>
          <a:off x="3208778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Observations</a:t>
          </a:r>
        </a:p>
      </dsp:txBody>
      <dsp:txXfrm>
        <a:off x="3420588" y="0"/>
        <a:ext cx="1355794" cy="423620"/>
      </dsp:txXfrm>
    </dsp:sp>
    <dsp:sp modelId="{0312DF8F-96C0-4607-9977-3B66E387E6B1}">
      <dsp:nvSpPr>
        <dsp:cNvPr id="0" name=""/>
        <dsp:cNvSpPr/>
      </dsp:nvSpPr>
      <dsp:spPr>
        <a:xfrm>
          <a:off x="4810251" y="0"/>
          <a:ext cx="246799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Communicating the Idea</a:t>
          </a:r>
        </a:p>
      </dsp:txBody>
      <dsp:txXfrm>
        <a:off x="5022061" y="0"/>
        <a:ext cx="2044374" cy="423620"/>
      </dsp:txXfrm>
    </dsp:sp>
    <dsp:sp modelId="{813E015C-6EB0-4CD2-AAFB-96C494B427B0}">
      <dsp:nvSpPr>
        <dsp:cNvPr id="0" name=""/>
        <dsp:cNvSpPr/>
      </dsp:nvSpPr>
      <dsp:spPr>
        <a:xfrm>
          <a:off x="7100304" y="0"/>
          <a:ext cx="1779414" cy="423620"/>
        </a:xfrm>
        <a:prstGeom prst="chevron">
          <a:avLst/>
        </a:prstGeom>
        <a:noFill/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  <a:ea typeface="+mn-ea"/>
              <a:cs typeface="+mn-cs"/>
            </a:rPr>
            <a:t>Market Campaign</a:t>
          </a:r>
        </a:p>
      </dsp:txBody>
      <dsp:txXfrm>
        <a:off x="7312114" y="0"/>
        <a:ext cx="1355794" cy="423620"/>
      </dsp:txXfrm>
    </dsp:sp>
    <dsp:sp modelId="{422EC788-1758-4A9F-91B5-26DA9EC3418D}">
      <dsp:nvSpPr>
        <dsp:cNvPr id="0" name=""/>
        <dsp:cNvSpPr/>
      </dsp:nvSpPr>
      <dsp:spPr>
        <a:xfrm>
          <a:off x="8701778" y="0"/>
          <a:ext cx="1779414" cy="4236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094FA1"/>
              </a:solidFill>
              <a:latin typeface="ArialRegular"/>
            </a:rPr>
            <a:t>Business Proposal</a:t>
          </a:r>
        </a:p>
      </dsp:txBody>
      <dsp:txXfrm>
        <a:off x="8913588" y="0"/>
        <a:ext cx="1355794" cy="423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12D97-6DCE-46E2-AB72-8F2E4B4B0733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2814F-C4AF-4A38-9AA1-15E23BFC66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378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A61D-79CD-4188-82E3-A3C19ABB5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C0086-1786-4ACB-8C5A-4F3D55F3E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06295-2DBC-4605-9C39-1F5713D7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468A3-BA63-4476-8278-D062AA0D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6C13-6112-47EA-B497-73DCE784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34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331E-3CA5-4B4D-BD9C-DAA8B83E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AF832-8946-4A71-8B5E-4511F02B8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FFDDE-1F00-49C6-AFB9-2BF5F16F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3AB92-5719-466A-A10F-8AE64061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4EEA7-91A5-4F4D-9062-61AF7665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19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56D36-6F0A-40C4-8CC7-FA1F5C689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F2A71-E35D-4507-92DA-A2D01029C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4247B-CDF0-424E-9460-5E905B9C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8B9B-FD14-448B-A7DA-30631AF4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F964-84C6-42C8-9A9D-F78CBADF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316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8E66-8336-4839-AF49-5C6249B1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7404-18B8-4EAD-9273-B55EB6E8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EE6F2-6A42-410F-BA16-0323ADA98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782E-D24A-4E4A-BD91-AF310299A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85EA8-353A-4F59-860E-63255498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59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A858-5AC7-4B53-8333-71FFABB8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D186A-DCE4-49FB-9CC9-1090C2F8F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04BD7-0832-4F48-973D-0814B33E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C0446-A1ED-4CA6-B7AF-87CFFCDBF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FBDF7-2DAA-4F58-8C7A-E6EB4FFB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19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F69C-01CA-4594-9F09-3ACB2F03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28FC9-CF70-444E-BC75-7B03DFCE5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D602D-A95A-49F4-ADDA-06BA639EA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CD813-DCA2-439D-9CAE-525AFA31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8F70D-500B-41B8-8B3B-B95CA647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B010B-1065-4FDC-839A-EB2E1ABD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750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211E-0431-48F3-BAAD-F4736D92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E8F68-DBFB-4936-B2AE-698A802AA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89E90-8132-44B3-A741-EF94A143E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EA3ACD-B9D3-49E1-9AC1-4B0612F37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BFC52-B30D-492E-B9CD-A93E2276E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C6C4E-1BE3-4DE3-A924-9F1BA1FB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F8164-2B04-41D5-8482-FE870F2DA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D7289-F504-435B-A923-CD941E62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94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095A-6F10-4B51-9B4F-B3F33DB4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FE666-187D-4561-8F58-1D54D044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89C87-86CC-4F00-B753-DE633BD3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3F406-861A-4898-9719-84A68023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52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0896B-B338-490E-86EF-DBDA29D3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0E928-3EA3-4529-BBF6-7F9DF128B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CEC-8343-474F-A116-64405C70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86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28D9-972C-487F-B0EE-FC6DD7D2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3D6D5-E649-4A79-9D46-CA124ACB8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1F929-BDFC-4D5F-B49F-A0B145C1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D190B-5CC2-4885-AC92-F9575E75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53CF9-B19B-4410-8FF4-C6CD5B6E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52C83-9EF2-4F9E-A5FB-558F9DDD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50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EC71-FEFC-4989-AEEE-26EBFEAB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A0282-C108-4694-A1CF-15D68D423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7C8A-E847-4FAD-8D30-0B06507AE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EA0D3-44F3-47B6-B7EC-0634C29F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270C8-EB8D-4968-B4B6-2A61C00E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3744E-6FAD-46A1-AFA4-A16AF406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80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2A2E7A-55AB-44D6-85FA-C8BFF6C6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4BC1B-1E9E-44D2-993E-0EBF07F77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7DC2B-CD6F-4023-A5CF-264888695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F28E8-AA00-4204-BB3F-78E3743286BB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89385-EC36-4A88-8C33-E12142A8E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D20DA-F212-4F07-A57A-890C60FEB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89813-A109-4079-8504-1228F2AEE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21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image" Target="../media/image30.png"/><Relationship Id="rId7" Type="http://schemas.openxmlformats.org/officeDocument/2006/relationships/diagramData" Target="../diagrams/data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microsoft.com/office/2007/relationships/diagramDrawing" Target="../diagrams/drawing14.xml"/><Relationship Id="rId5" Type="http://schemas.openxmlformats.org/officeDocument/2006/relationships/image" Target="../media/image32.jpg"/><Relationship Id="rId10" Type="http://schemas.openxmlformats.org/officeDocument/2006/relationships/diagramColors" Target="../diagrams/colors14.xml"/><Relationship Id="rId4" Type="http://schemas.openxmlformats.org/officeDocument/2006/relationships/image" Target="../media/image31.jpg"/><Relationship Id="rId9" Type="http://schemas.openxmlformats.org/officeDocument/2006/relationships/diagramQuickStyle" Target="../diagrams/quickStyl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image" Target="../media/image34.png"/><Relationship Id="rId7" Type="http://schemas.openxmlformats.org/officeDocument/2006/relationships/diagramData" Target="../diagrams/data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microsoft.com/office/2007/relationships/diagramDrawing" Target="../diagrams/drawing15.xml"/><Relationship Id="rId5" Type="http://schemas.openxmlformats.org/officeDocument/2006/relationships/image" Target="../media/image36.jpeg"/><Relationship Id="rId10" Type="http://schemas.openxmlformats.org/officeDocument/2006/relationships/diagramColors" Target="../diagrams/colors15.xml"/><Relationship Id="rId4" Type="http://schemas.openxmlformats.org/officeDocument/2006/relationships/image" Target="../media/image35.png"/><Relationship Id="rId9" Type="http://schemas.openxmlformats.org/officeDocument/2006/relationships/diagramQuickStyle" Target="../diagrams/quickStyle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3" Type="http://schemas.openxmlformats.org/officeDocument/2006/relationships/image" Target="../media/image38.png"/><Relationship Id="rId7" Type="http://schemas.openxmlformats.org/officeDocument/2006/relationships/diagramLayout" Target="../diagrams/layout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7.xml"/><Relationship Id="rId5" Type="http://schemas.openxmlformats.org/officeDocument/2006/relationships/image" Target="../media/image39.jpeg"/><Relationship Id="rId10" Type="http://schemas.microsoft.com/office/2007/relationships/diagramDrawing" Target="../diagrams/drawing17.xml"/><Relationship Id="rId4" Type="http://schemas.microsoft.com/office/2007/relationships/hdphoto" Target="../media/hdphoto2.wdp"/><Relationship Id="rId9" Type="http://schemas.openxmlformats.org/officeDocument/2006/relationships/diagramColors" Target="../diagrams/colors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hyperlink" Target="https://www.instagram.com/p/CTrYXkYIMHf/?utm_medium=copy_link" TargetMode="External"/><Relationship Id="rId7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microsoft.com/office/2007/relationships/hdphoto" Target="../media/hdphoto2.wdp"/><Relationship Id="rId4" Type="http://schemas.openxmlformats.org/officeDocument/2006/relationships/image" Target="../media/image38.png"/><Relationship Id="rId9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diagramColors" Target="../diagrams/colors7.xml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12" Type="http://schemas.openxmlformats.org/officeDocument/2006/relationships/diagramQuickStyle" Target="../diagrams/quickStyle7.xml"/><Relationship Id="rId2" Type="http://schemas.openxmlformats.org/officeDocument/2006/relationships/image" Target="../media/image2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Layout" Target="../diagrams/layout7.xml"/><Relationship Id="rId5" Type="http://schemas.openxmlformats.org/officeDocument/2006/relationships/image" Target="../media/image5.jfif"/><Relationship Id="rId15" Type="http://schemas.openxmlformats.org/officeDocument/2006/relationships/image" Target="../media/image8.png"/><Relationship Id="rId10" Type="http://schemas.openxmlformats.org/officeDocument/2006/relationships/diagramData" Target="../diagrams/data7.xml"/><Relationship Id="rId4" Type="http://schemas.openxmlformats.org/officeDocument/2006/relationships/image" Target="../media/image4.png"/><Relationship Id="rId9" Type="http://schemas.openxmlformats.org/officeDocument/2006/relationships/image" Target="../media/image7.jpeg"/><Relationship Id="rId14" Type="http://schemas.microsoft.com/office/2007/relationships/diagramDrawing" Target="../diagrams/drawin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diagramColors" Target="../diagrams/colors8.xml"/><Relationship Id="rId3" Type="http://schemas.openxmlformats.org/officeDocument/2006/relationships/image" Target="../media/image10.png"/><Relationship Id="rId21" Type="http://schemas.openxmlformats.org/officeDocument/2006/relationships/image" Target="../media/image9.svg"/><Relationship Id="rId7" Type="http://schemas.openxmlformats.org/officeDocument/2006/relationships/chart" Target="../charts/chart2.xml"/><Relationship Id="rId12" Type="http://schemas.openxmlformats.org/officeDocument/2006/relationships/image" Target="../media/image16.png"/><Relationship Id="rId17" Type="http://schemas.openxmlformats.org/officeDocument/2006/relationships/diagramQuickStyle" Target="../diagrams/quickStyle8.xml"/><Relationship Id="rId2" Type="http://schemas.openxmlformats.org/officeDocument/2006/relationships/image" Target="../media/image2.png"/><Relationship Id="rId16" Type="http://schemas.openxmlformats.org/officeDocument/2006/relationships/diagramLayout" Target="../diagrams/layout8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diagramData" Target="../diagrams/data8.xml"/><Relationship Id="rId10" Type="http://schemas.openxmlformats.org/officeDocument/2006/relationships/image" Target="../media/image14.png"/><Relationship Id="rId19" Type="http://schemas.microsoft.com/office/2007/relationships/diagramDrawing" Target="../diagrams/drawing8.xml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13" Type="http://schemas.openxmlformats.org/officeDocument/2006/relationships/image" Target="../media/image24.jpeg"/><Relationship Id="rId18" Type="http://schemas.openxmlformats.org/officeDocument/2006/relationships/diagramColors" Target="../diagrams/colors9.xml"/><Relationship Id="rId3" Type="http://schemas.openxmlformats.org/officeDocument/2006/relationships/image" Target="../media/image19.jpeg"/><Relationship Id="rId7" Type="http://schemas.openxmlformats.org/officeDocument/2006/relationships/image" Target="../media/image9.svg"/><Relationship Id="rId12" Type="http://schemas.openxmlformats.org/officeDocument/2006/relationships/image" Target="../media/image23.jpg"/><Relationship Id="rId17" Type="http://schemas.openxmlformats.org/officeDocument/2006/relationships/diagramQuickStyle" Target="../diagrams/quickStyle9.xml"/><Relationship Id="rId2" Type="http://schemas.openxmlformats.org/officeDocument/2006/relationships/image" Target="../media/image2.png"/><Relationship Id="rId16" Type="http://schemas.openxmlformats.org/officeDocument/2006/relationships/diagramLayout" Target="../diagrams/layou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2.jpg"/><Relationship Id="rId5" Type="http://schemas.microsoft.com/office/2007/relationships/hdphoto" Target="../media/hdphoto1.wdp"/><Relationship Id="rId15" Type="http://schemas.openxmlformats.org/officeDocument/2006/relationships/diagramData" Target="../diagrams/data9.xml"/><Relationship Id="rId10" Type="http://schemas.openxmlformats.org/officeDocument/2006/relationships/image" Target="../media/image21.jpg"/><Relationship Id="rId19" Type="http://schemas.microsoft.com/office/2007/relationships/diagramDrawing" Target="../diagrams/drawing9.xml"/><Relationship Id="rId4" Type="http://schemas.openxmlformats.org/officeDocument/2006/relationships/image" Target="../media/image6.png"/><Relationship Id="rId9" Type="http://schemas.openxmlformats.org/officeDocument/2006/relationships/image" Target="../media/image20.jpg"/><Relationship Id="rId1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diagramData" Target="../diagrams/data12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17" Type="http://schemas.microsoft.com/office/2007/relationships/diagramDrawing" Target="../diagrams/drawing12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Relationship Id="rId14" Type="http://schemas.openxmlformats.org/officeDocument/2006/relationships/diagramLayout" Target="../diagrams/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29.jpg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28.jpg"/><Relationship Id="rId4" Type="http://schemas.openxmlformats.org/officeDocument/2006/relationships/diagramLayout" Target="../diagrams/layout13.xm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F89B00-EBC1-47D0-9762-12D8EEE5AA87}"/>
              </a:ext>
            </a:extLst>
          </p:cNvPr>
          <p:cNvSpPr txBox="1"/>
          <p:nvPr/>
        </p:nvSpPr>
        <p:spPr>
          <a:xfrm>
            <a:off x="741345" y="4564201"/>
            <a:ext cx="4744720" cy="19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14FA1"/>
                </a:solidFill>
                <a:latin typeface="Avenir Next LT Pro Demi" panose="020B0604020202020204" pitchFamily="34" charset="0"/>
                <a:cs typeface="Arial" panose="020B0604020202020204" pitchFamily="34" charset="0"/>
              </a:rPr>
              <a:t>Team Name: Excelsior</a:t>
            </a:r>
            <a:endParaRPr lang="en-US" sz="1200" dirty="0">
              <a:solidFill>
                <a:srgbClr val="014FA1"/>
              </a:solidFill>
              <a:latin typeface="Avenir Next LT Pro Demi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14FA1"/>
                </a:solidFill>
                <a:latin typeface="Avenir Next LT Pro Demi" panose="020B0604020202020204" pitchFamily="34" charset="0"/>
                <a:cs typeface="Arial" panose="020B0604020202020204" pitchFamily="34" charset="0"/>
              </a:rPr>
              <a:t>Campus: IIM Shillong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14FA1"/>
                </a:solidFill>
                <a:latin typeface="Avenir Next LT Pro Demi" panose="020B0604020202020204" pitchFamily="34" charset="0"/>
                <a:cs typeface="Arial" panose="020B0604020202020204" pitchFamily="34" charset="0"/>
              </a:rPr>
              <a:t>Names of Team Members: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14FA1"/>
                </a:solidFill>
                <a:latin typeface="Avenir Next LT Pro Demi" panose="020B0604020202020204" pitchFamily="34" charset="0"/>
                <a:cs typeface="Arial" panose="020B0604020202020204" pitchFamily="34" charset="0"/>
              </a:rPr>
              <a:t>1. Priya Jain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14FA1"/>
                </a:solidFill>
                <a:latin typeface="Avenir Next LT Pro Demi" panose="020B0604020202020204" pitchFamily="34" charset="0"/>
                <a:cs typeface="Arial" panose="020B0604020202020204" pitchFamily="34" charset="0"/>
              </a:rPr>
              <a:t>2. Ojasvi Agrawal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14FA1"/>
                </a:solidFill>
                <a:latin typeface="Avenir Next LT Pro Demi" panose="020B0604020202020204" pitchFamily="34" charset="0"/>
                <a:cs typeface="Arial" panose="020B0604020202020204" pitchFamily="34" charset="0"/>
              </a:rPr>
              <a:t>3. Shrey Chheda</a:t>
            </a:r>
            <a:endParaRPr lang="en-IN" sz="1400" dirty="0">
              <a:solidFill>
                <a:srgbClr val="014FA1"/>
              </a:solidFill>
              <a:latin typeface="Avenir Next LT Pro Demi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62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extLst>
              <a:ext uri="{FF2B5EF4-FFF2-40B4-BE49-F238E27FC236}">
                <a16:creationId xmlns:a16="http://schemas.microsoft.com/office/drawing/2014/main" id="{CF802666-4DBA-4DA7-9F64-E9363FFE6879}"/>
              </a:ext>
            </a:extLst>
          </p:cNvPr>
          <p:cNvSpPr txBox="1"/>
          <p:nvPr/>
        </p:nvSpPr>
        <p:spPr>
          <a:xfrm>
            <a:off x="3164838" y="733033"/>
            <a:ext cx="5862320" cy="400110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Regular"/>
              </a:rPr>
              <a:t>Building a Majboot Jod with Handicraft Artists</a:t>
            </a:r>
            <a:endParaRPr lang="en-IN" sz="2000" b="1" dirty="0">
              <a:solidFill>
                <a:schemeClr val="bg1"/>
              </a:solidFill>
              <a:latin typeface="ArialRegular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DA71DAB-3BA4-449F-9E95-2A3234F6982D}"/>
              </a:ext>
            </a:extLst>
          </p:cNvPr>
          <p:cNvGrpSpPr/>
          <p:nvPr/>
        </p:nvGrpSpPr>
        <p:grpSpPr>
          <a:xfrm>
            <a:off x="2428240" y="1246535"/>
            <a:ext cx="4693920" cy="5056136"/>
            <a:chOff x="2428240" y="1246535"/>
            <a:chExt cx="4693920" cy="505613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C28E90F-C03E-4728-83D6-7B636B55639C}"/>
                </a:ext>
              </a:extLst>
            </p:cNvPr>
            <p:cNvGrpSpPr/>
            <p:nvPr/>
          </p:nvGrpSpPr>
          <p:grpSpPr>
            <a:xfrm>
              <a:off x="2428240" y="1246535"/>
              <a:ext cx="4693920" cy="5056136"/>
              <a:chOff x="2428240" y="1246535"/>
              <a:chExt cx="4693920" cy="5056136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8EF85D9-96D0-47F4-9D81-87282D369F39}"/>
                  </a:ext>
                </a:extLst>
              </p:cNvPr>
              <p:cNvSpPr/>
              <p:nvPr/>
            </p:nvSpPr>
            <p:spPr>
              <a:xfrm>
                <a:off x="2428240" y="1246535"/>
                <a:ext cx="4693920" cy="505613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070A782-A398-4719-AF6B-A5C02B002C56}"/>
                  </a:ext>
                </a:extLst>
              </p:cNvPr>
              <p:cNvSpPr/>
              <p:nvPr/>
            </p:nvSpPr>
            <p:spPr>
              <a:xfrm>
                <a:off x="3287776" y="135555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6EEBA4F-32D7-43B9-AC47-C6A13128C111}"/>
                  </a:ext>
                </a:extLst>
              </p:cNvPr>
              <p:cNvSpPr/>
              <p:nvPr/>
            </p:nvSpPr>
            <p:spPr>
              <a:xfrm>
                <a:off x="3387929" y="141055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3E4F395-F26A-4C9C-956E-8C1198BA686F}"/>
                  </a:ext>
                </a:extLst>
              </p:cNvPr>
              <p:cNvSpPr/>
              <p:nvPr/>
            </p:nvSpPr>
            <p:spPr>
              <a:xfrm>
                <a:off x="3287776" y="233091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60FDA80-AABE-4D66-96EC-84164D1D2D6B}"/>
                  </a:ext>
                </a:extLst>
              </p:cNvPr>
              <p:cNvSpPr/>
              <p:nvPr/>
            </p:nvSpPr>
            <p:spPr>
              <a:xfrm>
                <a:off x="3387929" y="238591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F3C96F68-5CD6-4558-A7B2-33D09A9A99FE}"/>
                  </a:ext>
                </a:extLst>
              </p:cNvPr>
              <p:cNvSpPr/>
              <p:nvPr/>
            </p:nvSpPr>
            <p:spPr>
              <a:xfrm>
                <a:off x="3287776" y="331643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DD63C95-75E6-4908-8526-4194270E0C19}"/>
                  </a:ext>
                </a:extLst>
              </p:cNvPr>
              <p:cNvSpPr/>
              <p:nvPr/>
            </p:nvSpPr>
            <p:spPr>
              <a:xfrm>
                <a:off x="3387929" y="337143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025E5729-89AE-4BA0-A681-A99DC44FF105}"/>
                  </a:ext>
                </a:extLst>
              </p:cNvPr>
              <p:cNvSpPr/>
              <p:nvPr/>
            </p:nvSpPr>
            <p:spPr>
              <a:xfrm>
                <a:off x="3287776" y="429179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8615F9E-DC65-46D8-9853-426D289CB864}"/>
                  </a:ext>
                </a:extLst>
              </p:cNvPr>
              <p:cNvSpPr/>
              <p:nvPr/>
            </p:nvSpPr>
            <p:spPr>
              <a:xfrm>
                <a:off x="3387929" y="434679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C431518-B6EA-4526-A187-13E1E5E35BB2}"/>
                  </a:ext>
                </a:extLst>
              </p:cNvPr>
              <p:cNvSpPr/>
              <p:nvPr/>
            </p:nvSpPr>
            <p:spPr>
              <a:xfrm>
                <a:off x="3287776" y="527731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6D878C3-817E-4F88-8E82-1D57D4D27ACC}"/>
                  </a:ext>
                </a:extLst>
              </p:cNvPr>
              <p:cNvSpPr/>
              <p:nvPr/>
            </p:nvSpPr>
            <p:spPr>
              <a:xfrm>
                <a:off x="3387929" y="533231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00B4481-EB53-4F02-8885-C3B5B048AFD3}"/>
                  </a:ext>
                </a:extLst>
              </p:cNvPr>
              <p:cNvSpPr txBox="1"/>
              <p:nvPr/>
            </p:nvSpPr>
            <p:spPr>
              <a:xfrm>
                <a:off x="3255730" y="2651312"/>
                <a:ext cx="380521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Majority are found in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clusters </a:t>
                </a:r>
                <a:endParaRPr lang="en-US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F4100A8-6E8C-4CAE-8DFE-D0504329789D}"/>
                  </a:ext>
                </a:extLst>
              </p:cNvPr>
              <p:cNvSpPr txBox="1"/>
              <p:nvPr/>
            </p:nvSpPr>
            <p:spPr>
              <a:xfrm>
                <a:off x="3387928" y="1593691"/>
                <a:ext cx="35325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Majority of the market is in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semi-urban and rural areas</a:t>
                </a:r>
                <a:endParaRPr lang="en-US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78D1A40-18DF-4BF5-B759-5103002FC8A3}"/>
                  </a:ext>
                </a:extLst>
              </p:cNvPr>
              <p:cNvSpPr txBox="1"/>
              <p:nvPr/>
            </p:nvSpPr>
            <p:spPr>
              <a:xfrm>
                <a:off x="3387928" y="3581670"/>
                <a:ext cx="3532560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lvl="0" algn="ctr"/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High Growth, High Margin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 market which use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large quantities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 of adhesives</a:t>
                </a:r>
                <a:endParaRPr lang="en-US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AB3BE7F-CD94-436E-8B87-299EFA02378E}"/>
                  </a:ext>
                </a:extLst>
              </p:cNvPr>
              <p:cNvSpPr txBox="1"/>
              <p:nvPr/>
            </p:nvSpPr>
            <p:spPr>
              <a:xfrm>
                <a:off x="3358077" y="4612192"/>
                <a:ext cx="35325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Artisans </a:t>
                </a:r>
                <a:r>
                  <a:rPr lang="en-GB" sz="1200" b="1" dirty="0">
                    <a:solidFill>
                      <a:srgbClr val="0753A2"/>
                    </a:solidFill>
                    <a:latin typeface="ArialRegular"/>
                  </a:rPr>
                  <a:t>consider</a:t>
                </a:r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 adhesives to be </a:t>
                </a:r>
                <a:r>
                  <a:rPr lang="en-GB" sz="1200" b="1" dirty="0">
                    <a:solidFill>
                      <a:srgbClr val="0753A2"/>
                    </a:solidFill>
                    <a:latin typeface="ArialRegular"/>
                  </a:rPr>
                  <a:t>add-ons</a:t>
                </a:r>
                <a:endParaRPr lang="en-IN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A39BB8-6F04-4ECD-AE2D-11B8A3D8AB8E}"/>
                  </a:ext>
                </a:extLst>
              </p:cNvPr>
              <p:cNvSpPr txBox="1"/>
              <p:nvPr/>
            </p:nvSpPr>
            <p:spPr>
              <a:xfrm>
                <a:off x="3358077" y="5519045"/>
                <a:ext cx="35325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With proper strategy this market can be easily tapped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55887D1-61F7-43C8-BE1D-8C401B2DF541}"/>
                </a:ext>
              </a:extLst>
            </p:cNvPr>
            <p:cNvSpPr txBox="1"/>
            <p:nvPr/>
          </p:nvSpPr>
          <p:spPr>
            <a:xfrm rot="16200000">
              <a:off x="482367" y="3596064"/>
              <a:ext cx="4847532" cy="366505"/>
            </a:xfrm>
            <a:prstGeom prst="rect">
              <a:avLst/>
            </a:prstGeom>
            <a:solidFill>
              <a:srgbClr val="0753A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Regular"/>
                </a:rPr>
                <a:t>Premise</a:t>
              </a:r>
              <a:endParaRPr lang="en-IN" b="1" dirty="0">
                <a:solidFill>
                  <a:schemeClr val="bg1"/>
                </a:solidFill>
                <a:latin typeface="ArialRegular"/>
              </a:endParaRP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E5BD82D-9BDF-48B2-BF5C-78F436888A40}"/>
              </a:ext>
            </a:extLst>
          </p:cNvPr>
          <p:cNvSpPr/>
          <p:nvPr/>
        </p:nvSpPr>
        <p:spPr>
          <a:xfrm>
            <a:off x="7192461" y="1243870"/>
            <a:ext cx="4693920" cy="5056136"/>
          </a:xfrm>
          <a:prstGeom prst="rect">
            <a:avLst/>
          </a:prstGeom>
          <a:noFill/>
          <a:ln w="38100"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9FBA6BC-EF17-4461-8871-4030E5CC12D3}"/>
              </a:ext>
            </a:extLst>
          </p:cNvPr>
          <p:cNvSpPr/>
          <p:nvPr/>
        </p:nvSpPr>
        <p:spPr>
          <a:xfrm>
            <a:off x="8011357" y="1529405"/>
            <a:ext cx="3732864" cy="1446494"/>
          </a:xfrm>
          <a:prstGeom prst="rect">
            <a:avLst/>
          </a:prstGeom>
          <a:solidFill>
            <a:srgbClr val="0753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7D0F4F1-5F64-4CA7-B5F9-1405B4FB4D92}"/>
              </a:ext>
            </a:extLst>
          </p:cNvPr>
          <p:cNvSpPr/>
          <p:nvPr/>
        </p:nvSpPr>
        <p:spPr>
          <a:xfrm>
            <a:off x="8111510" y="1617584"/>
            <a:ext cx="3532560" cy="1262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A1DB64D-CEF1-42E4-AF8A-B6A53DAE2123}"/>
              </a:ext>
            </a:extLst>
          </p:cNvPr>
          <p:cNvSpPr/>
          <p:nvPr/>
        </p:nvSpPr>
        <p:spPr>
          <a:xfrm>
            <a:off x="8011357" y="3073725"/>
            <a:ext cx="3732864" cy="1446494"/>
          </a:xfrm>
          <a:prstGeom prst="rect">
            <a:avLst/>
          </a:prstGeom>
          <a:solidFill>
            <a:srgbClr val="0753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DCD4F0E-4833-4B8E-9F74-E1DC500118B3}"/>
              </a:ext>
            </a:extLst>
          </p:cNvPr>
          <p:cNvSpPr/>
          <p:nvPr/>
        </p:nvSpPr>
        <p:spPr>
          <a:xfrm>
            <a:off x="8111510" y="3172064"/>
            <a:ext cx="3532560" cy="1262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CC7B7F2-4B56-4792-8CBE-F7403FC08324}"/>
              </a:ext>
            </a:extLst>
          </p:cNvPr>
          <p:cNvSpPr/>
          <p:nvPr/>
        </p:nvSpPr>
        <p:spPr>
          <a:xfrm>
            <a:off x="8011357" y="4587565"/>
            <a:ext cx="3732864" cy="1446494"/>
          </a:xfrm>
          <a:prstGeom prst="rect">
            <a:avLst/>
          </a:prstGeom>
          <a:solidFill>
            <a:srgbClr val="0753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348086B-57DF-4AD6-849C-9CBBA36CBEAC}"/>
              </a:ext>
            </a:extLst>
          </p:cNvPr>
          <p:cNvSpPr txBox="1"/>
          <p:nvPr/>
        </p:nvSpPr>
        <p:spPr>
          <a:xfrm>
            <a:off x="8148247" y="1740835"/>
            <a:ext cx="3461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200" dirty="0">
                <a:solidFill>
                  <a:srgbClr val="0753A2"/>
                </a:solidFill>
                <a:latin typeface="ArialRegular"/>
              </a:rPr>
              <a:t>Efforts to be made to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reach out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to Artisans who are in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clusters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. The sale executives can ensure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maximum conversion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by resolving most of the pain points of the segment that are effectively addressed by Fevikwik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70F853D-FDC6-4C04-9D71-A469CB651B2F}"/>
              </a:ext>
            </a:extLst>
          </p:cNvPr>
          <p:cNvSpPr txBox="1"/>
          <p:nvPr/>
        </p:nvSpPr>
        <p:spPr>
          <a:xfrm>
            <a:off x="8148247" y="3489336"/>
            <a:ext cx="3461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200" dirty="0">
                <a:solidFill>
                  <a:srgbClr val="0753A2"/>
                </a:solidFill>
                <a:latin typeface="ArialRegular"/>
              </a:rPr>
              <a:t>The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raw material suppliers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are generally the ones who also fulfil the adhesive requirements of the artisans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9F94B9-F794-441C-87E3-660A21985D36}"/>
              </a:ext>
            </a:extLst>
          </p:cNvPr>
          <p:cNvSpPr txBox="1"/>
          <p:nvPr/>
        </p:nvSpPr>
        <p:spPr>
          <a:xfrm rot="16200000">
            <a:off x="5246588" y="3593399"/>
            <a:ext cx="4847532" cy="3665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Regular"/>
              </a:rPr>
              <a:t>Solutions</a:t>
            </a:r>
            <a:endParaRPr lang="en-IN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0CAF9AB-2F0F-48CB-854D-1AFC5317FD17}"/>
              </a:ext>
            </a:extLst>
          </p:cNvPr>
          <p:cNvSpPr/>
          <p:nvPr/>
        </p:nvSpPr>
        <p:spPr>
          <a:xfrm>
            <a:off x="8105736" y="4683218"/>
            <a:ext cx="3532560" cy="1262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45EF829-FB78-4744-8A9E-E10E9363B1C4}"/>
              </a:ext>
            </a:extLst>
          </p:cNvPr>
          <p:cNvSpPr txBox="1"/>
          <p:nvPr/>
        </p:nvSpPr>
        <p:spPr>
          <a:xfrm>
            <a:off x="8112687" y="4861813"/>
            <a:ext cx="353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200" dirty="0">
                <a:solidFill>
                  <a:srgbClr val="0753A2"/>
                </a:solidFill>
                <a:latin typeface="ArialRegular"/>
              </a:rPr>
              <a:t>Naya </a:t>
            </a:r>
            <a:r>
              <a:rPr lang="en-GB" sz="1200" dirty="0" err="1">
                <a:solidFill>
                  <a:srgbClr val="0753A2"/>
                </a:solidFill>
                <a:latin typeface="ArialRegular"/>
              </a:rPr>
              <a:t>Jod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must be made with the raw materials suppliers of these artisans. They should be offered special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sales-based incentives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. Sales figures will see a marked upward push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974C9C4-D54C-4419-8971-794A6684C248}"/>
              </a:ext>
            </a:extLst>
          </p:cNvPr>
          <p:cNvSpPr txBox="1"/>
          <p:nvPr/>
        </p:nvSpPr>
        <p:spPr>
          <a:xfrm>
            <a:off x="3878234" y="163306"/>
            <a:ext cx="4435529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COMMUNICATING THE IDEA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6F5367C-5451-4A3B-82FD-C45B47581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3"/>
          <a:stretch/>
        </p:blipFill>
        <p:spPr>
          <a:xfrm>
            <a:off x="419092" y="1255341"/>
            <a:ext cx="1832972" cy="1295400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02B0C28-49EC-4B98-8686-C610E69AE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" b="12697"/>
          <a:stretch/>
        </p:blipFill>
        <p:spPr>
          <a:xfrm>
            <a:off x="414859" y="2633046"/>
            <a:ext cx="1847037" cy="1227445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3BC934-9B12-404A-B663-96F7FA0618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49"/>
          <a:stretch/>
        </p:blipFill>
        <p:spPr>
          <a:xfrm>
            <a:off x="409612" y="3923132"/>
            <a:ext cx="1861092" cy="1108419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C30570-452F-4B48-9C41-FAC77C0B4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9" r="12368" b="6911"/>
          <a:stretch/>
        </p:blipFill>
        <p:spPr>
          <a:xfrm>
            <a:off x="409396" y="5085724"/>
            <a:ext cx="1861093" cy="1117358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5477DB43-7D26-415A-A0F8-BCEE0B46E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526109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581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>
            <a:extLst>
              <a:ext uri="{FF2B5EF4-FFF2-40B4-BE49-F238E27FC236}">
                <a16:creationId xmlns:a16="http://schemas.microsoft.com/office/drawing/2014/main" id="{5974C9C4-D54C-4419-8971-794A6684C248}"/>
              </a:ext>
            </a:extLst>
          </p:cNvPr>
          <p:cNvSpPr txBox="1"/>
          <p:nvPr/>
        </p:nvSpPr>
        <p:spPr>
          <a:xfrm>
            <a:off x="3878234" y="163306"/>
            <a:ext cx="4435529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COMMUNICATING THE IDEA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90A989-A91E-454B-8450-42FA4C36D495}"/>
              </a:ext>
            </a:extLst>
          </p:cNvPr>
          <p:cNvSpPr txBox="1"/>
          <p:nvPr/>
        </p:nvSpPr>
        <p:spPr>
          <a:xfrm>
            <a:off x="3540032" y="721965"/>
            <a:ext cx="5111931" cy="400110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Regular"/>
              </a:rPr>
              <a:t>Building a Majboot Jod with DIY Artists</a:t>
            </a:r>
            <a:endParaRPr lang="en-IN" sz="2000" b="1" dirty="0">
              <a:solidFill>
                <a:schemeClr val="bg1"/>
              </a:solidFill>
              <a:latin typeface="ArialRegular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B82B2E-9F74-4423-B8CA-66A77A51710F}"/>
              </a:ext>
            </a:extLst>
          </p:cNvPr>
          <p:cNvGrpSpPr/>
          <p:nvPr/>
        </p:nvGrpSpPr>
        <p:grpSpPr>
          <a:xfrm>
            <a:off x="2428240" y="1246535"/>
            <a:ext cx="4693920" cy="5056136"/>
            <a:chOff x="2428240" y="1246535"/>
            <a:chExt cx="4693920" cy="505613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A0A95DE-8F7C-40F3-ABF3-F2BF2F9E9A20}"/>
                </a:ext>
              </a:extLst>
            </p:cNvPr>
            <p:cNvGrpSpPr/>
            <p:nvPr/>
          </p:nvGrpSpPr>
          <p:grpSpPr>
            <a:xfrm>
              <a:off x="2428240" y="1246535"/>
              <a:ext cx="4693920" cy="5056136"/>
              <a:chOff x="2428240" y="1246535"/>
              <a:chExt cx="4693920" cy="505613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6E6B4A1-8A2B-4348-84DB-B00875387F3F}"/>
                  </a:ext>
                </a:extLst>
              </p:cNvPr>
              <p:cNvSpPr/>
              <p:nvPr/>
            </p:nvSpPr>
            <p:spPr>
              <a:xfrm>
                <a:off x="2428240" y="1246535"/>
                <a:ext cx="4693920" cy="505613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CCB4A97-649E-4B98-B6E5-8BB428F11DAE}"/>
                  </a:ext>
                </a:extLst>
              </p:cNvPr>
              <p:cNvSpPr/>
              <p:nvPr/>
            </p:nvSpPr>
            <p:spPr>
              <a:xfrm>
                <a:off x="3287776" y="135555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C43BF57-8411-4E58-A69A-07073CE5F1DF}"/>
                  </a:ext>
                </a:extLst>
              </p:cNvPr>
              <p:cNvSpPr/>
              <p:nvPr/>
            </p:nvSpPr>
            <p:spPr>
              <a:xfrm>
                <a:off x="3387929" y="141055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6F6FB2C-21B9-4D04-96A4-4B3D92F23CB0}"/>
                  </a:ext>
                </a:extLst>
              </p:cNvPr>
              <p:cNvSpPr/>
              <p:nvPr/>
            </p:nvSpPr>
            <p:spPr>
              <a:xfrm>
                <a:off x="3287776" y="233091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F39DB5B-D77D-4FA7-93BB-EA7ADA20DFC6}"/>
                  </a:ext>
                </a:extLst>
              </p:cNvPr>
              <p:cNvSpPr/>
              <p:nvPr/>
            </p:nvSpPr>
            <p:spPr>
              <a:xfrm>
                <a:off x="3387929" y="238591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A02ADA4-388C-4EC1-8982-D1137841DE4E}"/>
                  </a:ext>
                </a:extLst>
              </p:cNvPr>
              <p:cNvSpPr/>
              <p:nvPr/>
            </p:nvSpPr>
            <p:spPr>
              <a:xfrm>
                <a:off x="3287776" y="331643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CBEBD15-E13D-4AE5-9B8B-1CF48DC866E1}"/>
                  </a:ext>
                </a:extLst>
              </p:cNvPr>
              <p:cNvSpPr/>
              <p:nvPr/>
            </p:nvSpPr>
            <p:spPr>
              <a:xfrm>
                <a:off x="3387929" y="337143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CEF2165-7133-4DE6-B9F2-CC5C48E7A759}"/>
                  </a:ext>
                </a:extLst>
              </p:cNvPr>
              <p:cNvSpPr/>
              <p:nvPr/>
            </p:nvSpPr>
            <p:spPr>
              <a:xfrm>
                <a:off x="3287776" y="429179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18F9DA6-6EEB-464F-8BC4-49652AE5D92D}"/>
                  </a:ext>
                </a:extLst>
              </p:cNvPr>
              <p:cNvSpPr/>
              <p:nvPr/>
            </p:nvSpPr>
            <p:spPr>
              <a:xfrm>
                <a:off x="3387929" y="434679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2E6FCF-EE17-48D7-9E4F-E5AF0ED30C75}"/>
                  </a:ext>
                </a:extLst>
              </p:cNvPr>
              <p:cNvSpPr/>
              <p:nvPr/>
            </p:nvSpPr>
            <p:spPr>
              <a:xfrm>
                <a:off x="3287776" y="527731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762652A-CC44-46C0-8BF3-17F1D89818D4}"/>
                  </a:ext>
                </a:extLst>
              </p:cNvPr>
              <p:cNvSpPr/>
              <p:nvPr/>
            </p:nvSpPr>
            <p:spPr>
              <a:xfrm>
                <a:off x="3387929" y="533231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033C5A-FA96-44C5-92B2-84CB8D7EDE55}"/>
                  </a:ext>
                </a:extLst>
              </p:cNvPr>
              <p:cNvSpPr txBox="1"/>
              <p:nvPr/>
            </p:nvSpPr>
            <p:spPr>
              <a:xfrm>
                <a:off x="3384026" y="2530361"/>
                <a:ext cx="3506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DIY arts is one such area which has seen a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major affinity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 among patrons</a:t>
                </a:r>
                <a:endParaRPr lang="en-US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1BADF96-0D76-45BE-A09B-25A174D2B998}"/>
                  </a:ext>
                </a:extLst>
              </p:cNvPr>
              <p:cNvSpPr txBox="1"/>
              <p:nvPr/>
            </p:nvSpPr>
            <p:spPr>
              <a:xfrm>
                <a:off x="3387928" y="1485488"/>
                <a:ext cx="35325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One of the bright side of pandemic is that people have found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time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 to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pursue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 their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passion</a:t>
                </a:r>
                <a:endParaRPr lang="en-US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6BFAE1-F518-4F9D-BDD3-BC57F1662CBA}"/>
                  </a:ext>
                </a:extLst>
              </p:cNvPr>
              <p:cNvSpPr txBox="1"/>
              <p:nvPr/>
            </p:nvSpPr>
            <p:spPr>
              <a:xfrm>
                <a:off x="3395822" y="3525133"/>
                <a:ext cx="35167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 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There is an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opportunity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 for Pidilite to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capture this segment</a:t>
                </a:r>
                <a:endParaRPr lang="en-US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324E421-9D63-416F-BB05-42AD569EDEEE}"/>
                  </a:ext>
                </a:extLst>
              </p:cNvPr>
              <p:cNvSpPr txBox="1"/>
              <p:nvPr/>
            </p:nvSpPr>
            <p:spPr>
              <a:xfrm>
                <a:off x="3358077" y="4507475"/>
                <a:ext cx="35325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The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volume consumed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 and the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frequency of consumption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 is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quite lucrative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 to be missed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B819B37-70CD-4CA2-931C-108DC69AE0FD}"/>
                  </a:ext>
                </a:extLst>
              </p:cNvPr>
              <p:cNvSpPr txBox="1"/>
              <p:nvPr/>
            </p:nvSpPr>
            <p:spPr>
              <a:xfrm>
                <a:off x="3358077" y="5475259"/>
                <a:ext cx="35325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Artists are already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aware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 about the benefits of the product but use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Glue Guns</a:t>
                </a:r>
                <a:r>
                  <a:rPr lang="en-US" sz="1200" dirty="0">
                    <a:solidFill>
                      <a:srgbClr val="1D409B"/>
                    </a:solidFill>
                    <a:latin typeface="ArialRegular"/>
                  </a:rPr>
                  <a:t> as it is in </a:t>
                </a:r>
                <a:r>
                  <a:rPr lang="en-US" sz="1200" b="1" dirty="0">
                    <a:solidFill>
                      <a:srgbClr val="1D409B"/>
                    </a:solidFill>
                    <a:latin typeface="ArialRegular"/>
                  </a:rPr>
                  <a:t>vogue</a:t>
                </a:r>
                <a:endParaRPr lang="en-IN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D7C930-61AA-4E95-A6AC-5A84CB634A0A}"/>
                </a:ext>
              </a:extLst>
            </p:cNvPr>
            <p:cNvSpPr txBox="1"/>
            <p:nvPr/>
          </p:nvSpPr>
          <p:spPr>
            <a:xfrm rot="16200000">
              <a:off x="482367" y="3596064"/>
              <a:ext cx="4847532" cy="366505"/>
            </a:xfrm>
            <a:prstGeom prst="rect">
              <a:avLst/>
            </a:prstGeom>
            <a:solidFill>
              <a:srgbClr val="0753A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Regular"/>
                </a:rPr>
                <a:t>Premise</a:t>
              </a:r>
              <a:endParaRPr lang="en-IN" b="1" dirty="0">
                <a:solidFill>
                  <a:schemeClr val="bg1"/>
                </a:solidFill>
                <a:latin typeface="ArialRegular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B255804E-F1CD-4150-AF38-CDCD9BEA791B}"/>
              </a:ext>
            </a:extLst>
          </p:cNvPr>
          <p:cNvSpPr/>
          <p:nvPr/>
        </p:nvSpPr>
        <p:spPr>
          <a:xfrm>
            <a:off x="7192461" y="1243870"/>
            <a:ext cx="4693920" cy="5056136"/>
          </a:xfrm>
          <a:prstGeom prst="rect">
            <a:avLst/>
          </a:prstGeom>
          <a:noFill/>
          <a:ln w="38100"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F905675-D13C-43CD-8492-981C544AD4BA}"/>
              </a:ext>
            </a:extLst>
          </p:cNvPr>
          <p:cNvSpPr/>
          <p:nvPr/>
        </p:nvSpPr>
        <p:spPr>
          <a:xfrm>
            <a:off x="8011357" y="1529405"/>
            <a:ext cx="3732864" cy="1446494"/>
          </a:xfrm>
          <a:prstGeom prst="rect">
            <a:avLst/>
          </a:prstGeom>
          <a:solidFill>
            <a:srgbClr val="0753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36B78A1-BAE5-450F-BAF6-244D7212F414}"/>
              </a:ext>
            </a:extLst>
          </p:cNvPr>
          <p:cNvSpPr/>
          <p:nvPr/>
        </p:nvSpPr>
        <p:spPr>
          <a:xfrm>
            <a:off x="8111510" y="1617584"/>
            <a:ext cx="3532560" cy="1262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7EC9F11-9394-4369-9728-F17AFB7D5892}"/>
              </a:ext>
            </a:extLst>
          </p:cNvPr>
          <p:cNvSpPr/>
          <p:nvPr/>
        </p:nvSpPr>
        <p:spPr>
          <a:xfrm>
            <a:off x="8011357" y="3073725"/>
            <a:ext cx="3732864" cy="1446494"/>
          </a:xfrm>
          <a:prstGeom prst="rect">
            <a:avLst/>
          </a:prstGeom>
          <a:solidFill>
            <a:srgbClr val="0753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CC9F118-8BD7-409A-A879-6DB8E5FFAC21}"/>
              </a:ext>
            </a:extLst>
          </p:cNvPr>
          <p:cNvSpPr/>
          <p:nvPr/>
        </p:nvSpPr>
        <p:spPr>
          <a:xfrm>
            <a:off x="8111510" y="3172064"/>
            <a:ext cx="3532560" cy="1262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6A5DC8-B405-40F2-B2C9-5BE3E3A148E2}"/>
              </a:ext>
            </a:extLst>
          </p:cNvPr>
          <p:cNvSpPr/>
          <p:nvPr/>
        </p:nvSpPr>
        <p:spPr>
          <a:xfrm>
            <a:off x="8011357" y="4587565"/>
            <a:ext cx="3732864" cy="1446494"/>
          </a:xfrm>
          <a:prstGeom prst="rect">
            <a:avLst/>
          </a:prstGeom>
          <a:solidFill>
            <a:srgbClr val="0753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FA32E96-E31D-402C-AD08-AB66C5868057}"/>
              </a:ext>
            </a:extLst>
          </p:cNvPr>
          <p:cNvSpPr txBox="1"/>
          <p:nvPr/>
        </p:nvSpPr>
        <p:spPr>
          <a:xfrm>
            <a:off x="8148247" y="1821944"/>
            <a:ext cx="3461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200" dirty="0">
                <a:solidFill>
                  <a:srgbClr val="0753A2"/>
                </a:solidFill>
                <a:latin typeface="ArialRegular"/>
              </a:rPr>
              <a:t>User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perception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needs to be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changed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viz. </a:t>
            </a:r>
            <a:r>
              <a:rPr lang="en-GB" sz="1200" dirty="0" err="1">
                <a:solidFill>
                  <a:srgbClr val="0753A2"/>
                </a:solidFill>
                <a:latin typeface="ArialRegular"/>
              </a:rPr>
              <a:t>Fevikwik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should be made to look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more desirable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as compared to the glue gun which are in use currently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FF026C-D874-4796-B777-02469842155F}"/>
              </a:ext>
            </a:extLst>
          </p:cNvPr>
          <p:cNvSpPr txBox="1"/>
          <p:nvPr/>
        </p:nvSpPr>
        <p:spPr>
          <a:xfrm>
            <a:off x="8077127" y="3386898"/>
            <a:ext cx="353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200" dirty="0">
                <a:solidFill>
                  <a:srgbClr val="0753A2"/>
                </a:solidFill>
                <a:latin typeface="ArialRegular"/>
              </a:rPr>
              <a:t>Glue Guns use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plastic pellets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which is in stark opposition to the most central idea of DIY, i.e.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sustainability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. This fact to be fully leveraged to position </a:t>
            </a:r>
            <a:r>
              <a:rPr lang="en-GB" sz="1200" dirty="0" err="1">
                <a:solidFill>
                  <a:srgbClr val="0753A2"/>
                </a:solidFill>
                <a:latin typeface="ArialRegular"/>
              </a:rPr>
              <a:t>Fevikwik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as the best alternative available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F6A226-B043-4F4B-97CD-995ACAC08039}"/>
              </a:ext>
            </a:extLst>
          </p:cNvPr>
          <p:cNvSpPr txBox="1"/>
          <p:nvPr/>
        </p:nvSpPr>
        <p:spPr>
          <a:xfrm rot="16200000">
            <a:off x="5246588" y="3593399"/>
            <a:ext cx="4847532" cy="3665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Regular"/>
              </a:rPr>
              <a:t>Solutions</a:t>
            </a:r>
            <a:endParaRPr lang="en-IN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6E62AC0-B112-49BD-B58B-1965C4302878}"/>
              </a:ext>
            </a:extLst>
          </p:cNvPr>
          <p:cNvSpPr/>
          <p:nvPr/>
        </p:nvSpPr>
        <p:spPr>
          <a:xfrm>
            <a:off x="8105736" y="4683218"/>
            <a:ext cx="3532560" cy="1262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B4F7BF-15B9-4B62-AE92-595AD983857E}"/>
              </a:ext>
            </a:extLst>
          </p:cNvPr>
          <p:cNvSpPr txBox="1"/>
          <p:nvPr/>
        </p:nvSpPr>
        <p:spPr>
          <a:xfrm>
            <a:off x="8111510" y="4802063"/>
            <a:ext cx="353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200" dirty="0">
                <a:solidFill>
                  <a:srgbClr val="0753A2"/>
                </a:solidFill>
                <a:latin typeface="ArialRegular"/>
              </a:rPr>
              <a:t>Also, </a:t>
            </a:r>
            <a:r>
              <a:rPr lang="en-GB" sz="1200" dirty="0" err="1">
                <a:solidFill>
                  <a:srgbClr val="0753A2"/>
                </a:solidFill>
                <a:latin typeface="ArialRegular"/>
              </a:rPr>
              <a:t>Fevikwik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solves a fundamental pain point of maintaining aesthetics of the DIY art as lower quantities are needed to provide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a better, stronger and a cleaner “</a:t>
            </a:r>
            <a:r>
              <a:rPr lang="en-GB" sz="1200" b="1" dirty="0" err="1">
                <a:solidFill>
                  <a:srgbClr val="0753A2"/>
                </a:solidFill>
                <a:latin typeface="ArialRegular"/>
              </a:rPr>
              <a:t>Jod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” 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2FCBE84-066B-48C5-8CAA-36396223B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3" b="5683"/>
          <a:stretch/>
        </p:blipFill>
        <p:spPr>
          <a:xfrm>
            <a:off x="428924" y="1352885"/>
            <a:ext cx="1841566" cy="1177476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FAF1E75-CAC5-45AB-A2C2-F34CFBC3DF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" t="-32" r="1392" b="21037"/>
          <a:stretch/>
        </p:blipFill>
        <p:spPr>
          <a:xfrm>
            <a:off x="428924" y="2594946"/>
            <a:ext cx="1841566" cy="1204003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BC1945D-DF9A-4B3C-A028-7A5BAC24F6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21378" r="1346" b="43962"/>
          <a:stretch/>
        </p:blipFill>
        <p:spPr>
          <a:xfrm>
            <a:off x="423150" y="3849745"/>
            <a:ext cx="1841566" cy="1307552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77E0070-0E8D-4FB7-BF13-F75DDF26BD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" t="19378" r="31524" b="58677"/>
          <a:stretch/>
        </p:blipFill>
        <p:spPr>
          <a:xfrm>
            <a:off x="415018" y="5207196"/>
            <a:ext cx="1841566" cy="1092810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8CF4866F-EB96-43AA-B200-B63601B3E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8658988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062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>
            <a:extLst>
              <a:ext uri="{FF2B5EF4-FFF2-40B4-BE49-F238E27FC236}">
                <a16:creationId xmlns:a16="http://schemas.microsoft.com/office/drawing/2014/main" id="{5974C9C4-D54C-4419-8971-794A6684C248}"/>
              </a:ext>
            </a:extLst>
          </p:cNvPr>
          <p:cNvSpPr txBox="1"/>
          <p:nvPr/>
        </p:nvSpPr>
        <p:spPr>
          <a:xfrm>
            <a:off x="3878234" y="163306"/>
            <a:ext cx="4435529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MARKETING CAMPAIGN</a:t>
            </a:r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9820B83A-DC85-4601-AB97-F82FE6EEB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099233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9D49618C-532A-4D92-895D-0C9DE423F792}"/>
              </a:ext>
            </a:extLst>
          </p:cNvPr>
          <p:cNvSpPr txBox="1"/>
          <p:nvPr/>
        </p:nvSpPr>
        <p:spPr>
          <a:xfrm>
            <a:off x="1569718" y="663545"/>
            <a:ext cx="8945881" cy="400110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Regular"/>
              </a:rPr>
              <a:t>Chalo Milkar Khushiyaan Failayein with </a:t>
            </a:r>
            <a:r>
              <a:rPr lang="en-US" sz="2000" b="1" dirty="0">
                <a:solidFill>
                  <a:schemeClr val="bg1"/>
                </a:solidFill>
                <a:latin typeface="ArialRegular"/>
              </a:rPr>
              <a:t>Cobblers</a:t>
            </a:r>
            <a:r>
              <a:rPr lang="en-US" sz="2000" dirty="0">
                <a:solidFill>
                  <a:schemeClr val="bg1"/>
                </a:solidFill>
                <a:latin typeface="ArialRegular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ArialRegular"/>
              </a:rPr>
              <a:t>Handicraft Artisans</a:t>
            </a:r>
            <a:endParaRPr lang="en-IN" sz="20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FA2CF0-247F-44D5-B24E-E673312C6E35}"/>
              </a:ext>
            </a:extLst>
          </p:cNvPr>
          <p:cNvSpPr txBox="1"/>
          <p:nvPr/>
        </p:nvSpPr>
        <p:spPr>
          <a:xfrm>
            <a:off x="413176" y="1102229"/>
            <a:ext cx="11447273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Regular"/>
              </a:rPr>
              <a:t>Taking Fevikwik towards a new horizon by adding a new perspective of </a:t>
            </a:r>
            <a:r>
              <a:rPr lang="en-US" b="1" dirty="0">
                <a:solidFill>
                  <a:schemeClr val="bg1"/>
                </a:solidFill>
                <a:latin typeface="ArialRegular"/>
              </a:rPr>
              <a:t>MAKING</a:t>
            </a:r>
            <a:r>
              <a:rPr lang="en-US" dirty="0">
                <a:solidFill>
                  <a:schemeClr val="bg1"/>
                </a:solidFill>
                <a:latin typeface="ArialRegular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Regular"/>
              </a:rPr>
              <a:t>THINGS</a:t>
            </a:r>
            <a:r>
              <a:rPr lang="en-US" dirty="0">
                <a:solidFill>
                  <a:schemeClr val="bg1"/>
                </a:solidFill>
                <a:latin typeface="ArialRegular"/>
              </a:rPr>
              <a:t>, not just fixing things </a:t>
            </a:r>
            <a:endParaRPr lang="en-IN" dirty="0">
              <a:solidFill>
                <a:schemeClr val="bg1"/>
              </a:solidFill>
              <a:latin typeface="ArialRegular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7BF4287-DCB1-496A-801E-AF3A6F1B3AA5}"/>
              </a:ext>
            </a:extLst>
          </p:cNvPr>
          <p:cNvGrpSpPr/>
          <p:nvPr/>
        </p:nvGrpSpPr>
        <p:grpSpPr>
          <a:xfrm>
            <a:off x="289444" y="1535369"/>
            <a:ext cx="11613108" cy="4402870"/>
            <a:chOff x="202246" y="1530569"/>
            <a:chExt cx="11613108" cy="440287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BEE2B5E-5F1B-42BF-B5FC-57F85C1F0874}"/>
                </a:ext>
              </a:extLst>
            </p:cNvPr>
            <p:cNvSpPr/>
            <p:nvPr/>
          </p:nvSpPr>
          <p:spPr>
            <a:xfrm>
              <a:off x="202246" y="2163559"/>
              <a:ext cx="4105593" cy="376988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01B908D-588F-4E08-8D18-9C148BAA4CC9}"/>
                </a:ext>
              </a:extLst>
            </p:cNvPr>
            <p:cNvSpPr txBox="1"/>
            <p:nvPr/>
          </p:nvSpPr>
          <p:spPr>
            <a:xfrm>
              <a:off x="999974" y="1929918"/>
              <a:ext cx="2508572" cy="276999"/>
            </a:xfrm>
            <a:prstGeom prst="rect">
              <a:avLst/>
            </a:prstGeom>
            <a:solidFill>
              <a:srgbClr val="0753A2"/>
            </a:solidFill>
            <a:ln>
              <a:solidFill>
                <a:srgbClr val="0753A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Regular"/>
                </a:rPr>
                <a:t>Educate and Spread Awareness</a:t>
              </a:r>
              <a:endParaRPr lang="en-IN" sz="1200" b="1" dirty="0">
                <a:solidFill>
                  <a:schemeClr val="bg1"/>
                </a:solidFill>
                <a:latin typeface="ArialRegular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25334EA-AC80-4CDA-941C-56FFB975ADA4}"/>
                </a:ext>
              </a:extLst>
            </p:cNvPr>
            <p:cNvSpPr txBox="1"/>
            <p:nvPr/>
          </p:nvSpPr>
          <p:spPr>
            <a:xfrm>
              <a:off x="325978" y="2354984"/>
              <a:ext cx="384143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Fevikwik gives a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better value for money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as one drop of Fevikwik does a better job than 5-8 drops of other adhesive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As the cheapest product always takes precedence for them. They need to be communicated about the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difference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between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cost cutting and cost optimization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Create advertisements depicting how these people are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the real essence of India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and at the same time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convey the message about the benefits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of </a:t>
              </a:r>
              <a:r>
                <a:rPr lang="en-US" sz="1200" dirty="0" err="1">
                  <a:solidFill>
                    <a:srgbClr val="0753A2"/>
                  </a:solidFill>
                  <a:latin typeface="ArialRegular"/>
                </a:rPr>
                <a:t>Fevikwik</a:t>
              </a:r>
              <a:endParaRPr lang="en-US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463D33CE-C5E9-4A19-93FA-B5A7C99FE502}"/>
                </a:ext>
              </a:extLst>
            </p:cNvPr>
            <p:cNvSpPr/>
            <p:nvPr/>
          </p:nvSpPr>
          <p:spPr>
            <a:xfrm rot="5400000">
              <a:off x="243642" y="4753040"/>
              <a:ext cx="830996" cy="764183"/>
            </a:xfrm>
            <a:prstGeom prst="hexagon">
              <a:avLst/>
            </a:prstGeom>
            <a:noFill/>
            <a:ln w="1905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13645E1-CBC6-460E-B3C5-25FAECC4EF98}"/>
                </a:ext>
              </a:extLst>
            </p:cNvPr>
            <p:cNvSpPr txBox="1"/>
            <p:nvPr/>
          </p:nvSpPr>
          <p:spPr>
            <a:xfrm>
              <a:off x="368081" y="4887498"/>
              <a:ext cx="6383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Sticks </a:t>
              </a:r>
              <a:br>
                <a:rPr lang="en-US" sz="1050" b="1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Faster</a:t>
              </a:r>
              <a:endParaRPr lang="en-IN" sz="1050" b="1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0AC7A0-71D9-4722-A35A-C4A193887453}"/>
                </a:ext>
              </a:extLst>
            </p:cNvPr>
            <p:cNvSpPr txBox="1"/>
            <p:nvPr/>
          </p:nvSpPr>
          <p:spPr>
            <a:xfrm>
              <a:off x="1066404" y="4798732"/>
              <a:ext cx="768159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Less</a:t>
              </a:r>
              <a:br>
                <a:rPr lang="en-US" sz="1050" b="1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Quantity</a:t>
              </a:r>
              <a:br>
                <a:rPr lang="en-US" sz="1050" b="1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Required</a:t>
              </a:r>
              <a:endParaRPr lang="en-IN" sz="1050" b="1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83C0FCE-34A9-4922-93C4-9DB6353F786F}"/>
                </a:ext>
              </a:extLst>
            </p:cNvPr>
            <p:cNvSpPr txBox="1"/>
            <p:nvPr/>
          </p:nvSpPr>
          <p:spPr>
            <a:xfrm>
              <a:off x="1963947" y="4871830"/>
              <a:ext cx="5693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Clean</a:t>
              </a:r>
              <a:br>
                <a:rPr lang="en-US" sz="1050" b="1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Work</a:t>
              </a:r>
              <a:endParaRPr lang="en-IN" sz="1050" b="1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DEBC5DA-2A6F-4E34-B1B7-42CDF376B9A0}"/>
                </a:ext>
              </a:extLst>
            </p:cNvPr>
            <p:cNvSpPr txBox="1"/>
            <p:nvPr/>
          </p:nvSpPr>
          <p:spPr>
            <a:xfrm>
              <a:off x="2605270" y="4765799"/>
              <a:ext cx="8835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Needs Less</a:t>
              </a:r>
              <a:br>
                <a:rPr lang="en-US" sz="1050" b="1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Surface</a:t>
              </a:r>
              <a:br>
                <a:rPr lang="en-US" sz="1050" b="1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Area</a:t>
              </a:r>
              <a:endParaRPr lang="en-IN" sz="1050" b="1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4A825D-70D5-4FD8-BCDA-55C44DF18113}"/>
                </a:ext>
              </a:extLst>
            </p:cNvPr>
            <p:cNvSpPr txBox="1"/>
            <p:nvPr/>
          </p:nvSpPr>
          <p:spPr>
            <a:xfrm>
              <a:off x="3535192" y="4748998"/>
              <a:ext cx="6333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Long </a:t>
              </a:r>
              <a:br>
                <a:rPr lang="en-US" sz="1050" b="1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lasting</a:t>
              </a:r>
              <a:br>
                <a:rPr lang="en-US" sz="1050" b="1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quality</a:t>
              </a:r>
              <a:br>
                <a:rPr lang="en-US" sz="1050" b="1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050" b="1" dirty="0">
                  <a:solidFill>
                    <a:srgbClr val="0753A2"/>
                  </a:solidFill>
                  <a:latin typeface="ArialRegular"/>
                </a:rPr>
                <a:t>work</a:t>
              </a:r>
              <a:endParaRPr lang="en-IN" sz="1050" b="1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88" name="Hexagon 87">
              <a:extLst>
                <a:ext uri="{FF2B5EF4-FFF2-40B4-BE49-F238E27FC236}">
                  <a16:creationId xmlns:a16="http://schemas.microsoft.com/office/drawing/2014/main" id="{70FF4997-2CF3-43E6-9B1F-29F455D3E81E}"/>
                </a:ext>
              </a:extLst>
            </p:cNvPr>
            <p:cNvSpPr/>
            <p:nvPr/>
          </p:nvSpPr>
          <p:spPr>
            <a:xfrm rot="5400000">
              <a:off x="1046282" y="4753040"/>
              <a:ext cx="830996" cy="764183"/>
            </a:xfrm>
            <a:prstGeom prst="hexagon">
              <a:avLst/>
            </a:prstGeom>
            <a:noFill/>
            <a:ln w="1905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31411D7F-238B-42E7-A3E6-25FDAB76C69C}"/>
                </a:ext>
              </a:extLst>
            </p:cNvPr>
            <p:cNvSpPr/>
            <p:nvPr/>
          </p:nvSpPr>
          <p:spPr>
            <a:xfrm rot="5400000">
              <a:off x="1838762" y="4742880"/>
              <a:ext cx="830996" cy="764183"/>
            </a:xfrm>
            <a:prstGeom prst="hexagon">
              <a:avLst/>
            </a:prstGeom>
            <a:noFill/>
            <a:ln w="1905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90" name="Hexagon 89">
              <a:extLst>
                <a:ext uri="{FF2B5EF4-FFF2-40B4-BE49-F238E27FC236}">
                  <a16:creationId xmlns:a16="http://schemas.microsoft.com/office/drawing/2014/main" id="{9D21538E-476B-4001-AF20-E597B337C63A}"/>
                </a:ext>
              </a:extLst>
            </p:cNvPr>
            <p:cNvSpPr/>
            <p:nvPr/>
          </p:nvSpPr>
          <p:spPr>
            <a:xfrm rot="5400000">
              <a:off x="2631242" y="4753040"/>
              <a:ext cx="830996" cy="764183"/>
            </a:xfrm>
            <a:prstGeom prst="hexagon">
              <a:avLst/>
            </a:prstGeom>
            <a:noFill/>
            <a:ln w="1905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91" name="Hexagon 90">
              <a:extLst>
                <a:ext uri="{FF2B5EF4-FFF2-40B4-BE49-F238E27FC236}">
                  <a16:creationId xmlns:a16="http://schemas.microsoft.com/office/drawing/2014/main" id="{7C470906-7147-444D-A25A-0AC7FFF0AE89}"/>
                </a:ext>
              </a:extLst>
            </p:cNvPr>
            <p:cNvSpPr/>
            <p:nvPr/>
          </p:nvSpPr>
          <p:spPr>
            <a:xfrm rot="5400000">
              <a:off x="3433882" y="4753040"/>
              <a:ext cx="830996" cy="764183"/>
            </a:xfrm>
            <a:prstGeom prst="hexagon">
              <a:avLst/>
            </a:prstGeom>
            <a:noFill/>
            <a:ln w="1905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E051327-B3E1-4F32-9437-D7338209BB0C}"/>
                </a:ext>
              </a:extLst>
            </p:cNvPr>
            <p:cNvSpPr/>
            <p:nvPr/>
          </p:nvSpPr>
          <p:spPr>
            <a:xfrm>
              <a:off x="4388166" y="2163559"/>
              <a:ext cx="4105593" cy="376988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FC8FDBC-791F-4D64-BA2E-D30BB706E608}"/>
                </a:ext>
              </a:extLst>
            </p:cNvPr>
            <p:cNvSpPr txBox="1"/>
            <p:nvPr/>
          </p:nvSpPr>
          <p:spPr>
            <a:xfrm>
              <a:off x="4758450" y="1929522"/>
              <a:ext cx="3365024" cy="276999"/>
            </a:xfrm>
            <a:prstGeom prst="rect">
              <a:avLst/>
            </a:prstGeom>
            <a:solidFill>
              <a:srgbClr val="0753A2"/>
            </a:solidFill>
            <a:ln>
              <a:solidFill>
                <a:srgbClr val="0753A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Regular"/>
                </a:rPr>
                <a:t>Aggravate the On-Ground Sales Executives</a:t>
              </a:r>
              <a:endParaRPr lang="en-IN" sz="1200" b="1" dirty="0">
                <a:solidFill>
                  <a:schemeClr val="bg1"/>
                </a:solidFill>
                <a:latin typeface="ArialRegular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E3D5849-596F-4B78-A6A6-31B65600F71A}"/>
                </a:ext>
              </a:extLst>
            </p:cNvPr>
            <p:cNvSpPr txBox="1"/>
            <p:nvPr/>
          </p:nvSpPr>
          <p:spPr>
            <a:xfrm>
              <a:off x="4454176" y="2361922"/>
              <a:ext cx="3973572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As the Cobblers and Artisans are a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tightly knit community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with an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ability to influence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each other’s decisions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The On-Ground Executives need to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reach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out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to these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specific members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of the community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to successfully tap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the entire cobbler and handicraft artisans community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Demonstrate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about the benefits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of Fevikwik to these specific people as this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increases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the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chance of them getting influenced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to use Fevikwik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The retailers and wholesalers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of the alternative adhesive need to be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incentivized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based on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“Increased Sales = Increased Discounts &amp; Benefits”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Train the Retailers and Wholesalers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to pitch Fevikwik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to the customers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2E2E05C-8526-40A4-8299-D3CD63490280}"/>
                </a:ext>
              </a:extLst>
            </p:cNvPr>
            <p:cNvSpPr/>
            <p:nvPr/>
          </p:nvSpPr>
          <p:spPr>
            <a:xfrm>
              <a:off x="8553766" y="2162762"/>
              <a:ext cx="3261588" cy="376988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8A0292E-DD5A-4797-9CB0-2E1A78C89CC2}"/>
                </a:ext>
              </a:extLst>
            </p:cNvPr>
            <p:cNvSpPr txBox="1"/>
            <p:nvPr/>
          </p:nvSpPr>
          <p:spPr>
            <a:xfrm>
              <a:off x="9467036" y="1929521"/>
              <a:ext cx="1734770" cy="276999"/>
            </a:xfrm>
            <a:prstGeom prst="rect">
              <a:avLst/>
            </a:prstGeom>
            <a:solidFill>
              <a:srgbClr val="0753A2"/>
            </a:solidFill>
            <a:ln>
              <a:solidFill>
                <a:srgbClr val="0753A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Regular"/>
                </a:rPr>
                <a:t>Promotional Channel</a:t>
              </a:r>
              <a:endParaRPr lang="en-IN" sz="1200" b="1" dirty="0">
                <a:solidFill>
                  <a:schemeClr val="bg1"/>
                </a:solidFill>
                <a:latin typeface="ArialRegular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071903C-6C8F-4A2F-B1C5-B1958391A8CB}"/>
                </a:ext>
              </a:extLst>
            </p:cNvPr>
            <p:cNvSpPr txBox="1"/>
            <p:nvPr/>
          </p:nvSpPr>
          <p:spPr>
            <a:xfrm>
              <a:off x="8515493" y="2163559"/>
              <a:ext cx="3299861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US" sz="1200" dirty="0">
                <a:solidFill>
                  <a:srgbClr val="0753A2"/>
                </a:solidFill>
                <a:latin typeface="ArialRegular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Quite busy managing their own shops , they are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connected via Radios and TVs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mostly, owing to their small shop sizes 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They are also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not very active on digital platforms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to know about any kind of promotional activities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Catchy Advertisements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should be broadcasted on Radio, TV and should be used as a means of communication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to capture their attention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Extensive promotion through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billboards at </a:t>
              </a:r>
              <a:r>
                <a:rPr lang="en-US" sz="1200" b="1" dirty="0" err="1">
                  <a:solidFill>
                    <a:srgbClr val="0753A2"/>
                  </a:solidFill>
                  <a:latin typeface="ArialRegular"/>
                </a:rPr>
                <a:t>Chouraha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 and </a:t>
              </a:r>
              <a:r>
                <a:rPr lang="en-US" sz="1200" b="1" dirty="0" err="1">
                  <a:solidFill>
                    <a:srgbClr val="0753A2"/>
                  </a:solidFill>
                  <a:latin typeface="ArialRegular"/>
                </a:rPr>
                <a:t>Nukkad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showcasing how Fevikwik is a perfect match for their work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Putting up convincing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Posters and Banners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around the shops where the cobblers and artisans usually go to purchase their adhesives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4B37E0B-F5FF-4978-8219-063AB597EE84}"/>
                </a:ext>
              </a:extLst>
            </p:cNvPr>
            <p:cNvSpPr txBox="1"/>
            <p:nvPr/>
          </p:nvSpPr>
          <p:spPr>
            <a:xfrm>
              <a:off x="2664649" y="1530569"/>
              <a:ext cx="7180392" cy="338554"/>
            </a:xfrm>
            <a:prstGeom prst="rect">
              <a:avLst/>
            </a:prstGeom>
            <a:ln w="190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753A2"/>
                  </a:solidFill>
                  <a:latin typeface="ArialRegular"/>
                </a:rPr>
                <a:t>Broadcasting and Outbound Marketing</a:t>
              </a:r>
              <a:endParaRPr lang="en-IN" sz="1600" b="1" dirty="0">
                <a:solidFill>
                  <a:srgbClr val="0753A2"/>
                </a:solidFill>
                <a:latin typeface="Arial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16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53122009-FE27-45CE-AB5F-72CFF4EE88D2}"/>
              </a:ext>
            </a:extLst>
          </p:cNvPr>
          <p:cNvSpPr txBox="1"/>
          <p:nvPr/>
        </p:nvSpPr>
        <p:spPr>
          <a:xfrm>
            <a:off x="4338319" y="149626"/>
            <a:ext cx="34544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>
                <a:solidFill>
                  <a:srgbClr val="0753A2"/>
                </a:solidFill>
                <a:latin typeface="ArialRegular"/>
              </a:rPr>
              <a:t>MARKET CAMPAIGN</a:t>
            </a:r>
            <a:endParaRPr lang="en-IN" sz="24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4ADC71-E122-4E3E-81E6-627391DC3A33}"/>
              </a:ext>
            </a:extLst>
          </p:cNvPr>
          <p:cNvSpPr txBox="1"/>
          <p:nvPr/>
        </p:nvSpPr>
        <p:spPr>
          <a:xfrm>
            <a:off x="1762759" y="663545"/>
            <a:ext cx="8605520" cy="400110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Regular"/>
              </a:rPr>
              <a:t>Chalo Milkar Khushiyaan Failayein with </a:t>
            </a:r>
            <a:r>
              <a:rPr lang="en-US" sz="2000" b="1" dirty="0">
                <a:solidFill>
                  <a:schemeClr val="bg1"/>
                </a:solidFill>
                <a:latin typeface="ArialRegular"/>
              </a:rPr>
              <a:t>DIY Artists</a:t>
            </a:r>
            <a:endParaRPr lang="en-IN" sz="20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6FA461-3188-4C5A-AA17-2271BA362A8A}"/>
              </a:ext>
            </a:extLst>
          </p:cNvPr>
          <p:cNvSpPr txBox="1"/>
          <p:nvPr/>
        </p:nvSpPr>
        <p:spPr>
          <a:xfrm>
            <a:off x="335902" y="1102665"/>
            <a:ext cx="11485983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Regular"/>
              </a:rPr>
              <a:t>Taking Fevikwik towards a new horizon by adding a new perspective of </a:t>
            </a:r>
            <a:r>
              <a:rPr lang="en-US" b="1" dirty="0">
                <a:solidFill>
                  <a:schemeClr val="bg1"/>
                </a:solidFill>
                <a:latin typeface="ArialRegular"/>
              </a:rPr>
              <a:t>MAKING</a:t>
            </a:r>
            <a:r>
              <a:rPr lang="en-US" dirty="0">
                <a:solidFill>
                  <a:schemeClr val="bg1"/>
                </a:solidFill>
                <a:latin typeface="ArialRegular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Regular"/>
              </a:rPr>
              <a:t>THINGS</a:t>
            </a:r>
            <a:r>
              <a:rPr lang="en-US" dirty="0">
                <a:solidFill>
                  <a:schemeClr val="bg1"/>
                </a:solidFill>
                <a:latin typeface="ArialRegular"/>
              </a:rPr>
              <a:t>, not just fixing things </a:t>
            </a:r>
            <a:endParaRPr lang="en-IN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658DA8-2391-4397-942D-B496BED091B7}"/>
              </a:ext>
            </a:extLst>
          </p:cNvPr>
          <p:cNvSpPr/>
          <p:nvPr/>
        </p:nvSpPr>
        <p:spPr>
          <a:xfrm>
            <a:off x="512486" y="2163559"/>
            <a:ext cx="4105593" cy="376988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7647FC-40A8-4E3B-93FF-502B3321E400}"/>
              </a:ext>
            </a:extLst>
          </p:cNvPr>
          <p:cNvSpPr txBox="1"/>
          <p:nvPr/>
        </p:nvSpPr>
        <p:spPr>
          <a:xfrm>
            <a:off x="1841157" y="1929918"/>
            <a:ext cx="1484252" cy="276999"/>
          </a:xfrm>
          <a:prstGeom prst="rect">
            <a:avLst/>
          </a:prstGeom>
          <a:solidFill>
            <a:srgbClr val="0753A2"/>
          </a:solidFill>
          <a:ln>
            <a:solidFill>
              <a:srgbClr val="0753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Regular"/>
              </a:rPr>
              <a:t>Create The Trend 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D631C4-3A6C-4FF8-ACEA-007D4DE57453}"/>
              </a:ext>
            </a:extLst>
          </p:cNvPr>
          <p:cNvSpPr txBox="1"/>
          <p:nvPr/>
        </p:nvSpPr>
        <p:spPr>
          <a:xfrm>
            <a:off x="641827" y="2898479"/>
            <a:ext cx="38414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753A2"/>
                </a:solidFill>
                <a:latin typeface="ArialRegular"/>
              </a:rPr>
              <a:t>DIY Artists use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Social Media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as the primary medium to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get customers and increase their reach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753A2"/>
                </a:solidFill>
                <a:latin typeface="ArialRegular"/>
              </a:rPr>
              <a:t>Their main purpose is to create artistic crafts which are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environment friendly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by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reusing and recycling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waste or discarded items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753A2"/>
                </a:solidFill>
                <a:latin typeface="ArialRegular"/>
              </a:rPr>
              <a:t>The essence of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Aesthetics and Coolness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in their social media posts is one of the biggest influencing factors for them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753A2"/>
                </a:solidFill>
                <a:latin typeface="ArialRegular"/>
              </a:rPr>
              <a:t>This community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preach and follow trends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by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famous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social media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influencers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200" b="1" dirty="0">
              <a:solidFill>
                <a:srgbClr val="0753A2"/>
              </a:solidFill>
              <a:latin typeface="ArialRegular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2EBB56-FF46-4007-B3C3-BDD043FE417D}"/>
              </a:ext>
            </a:extLst>
          </p:cNvPr>
          <p:cNvSpPr/>
          <p:nvPr/>
        </p:nvSpPr>
        <p:spPr>
          <a:xfrm>
            <a:off x="7572234" y="2163559"/>
            <a:ext cx="4105593" cy="376988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2BB3DB-8C8E-43AC-9884-F2A7716FB7E3}"/>
              </a:ext>
            </a:extLst>
          </p:cNvPr>
          <p:cNvSpPr txBox="1"/>
          <p:nvPr/>
        </p:nvSpPr>
        <p:spPr>
          <a:xfrm>
            <a:off x="8660274" y="1929522"/>
            <a:ext cx="1734770" cy="276999"/>
          </a:xfrm>
          <a:prstGeom prst="rect">
            <a:avLst/>
          </a:prstGeom>
          <a:solidFill>
            <a:srgbClr val="0753A2"/>
          </a:solidFill>
          <a:ln>
            <a:solidFill>
              <a:srgbClr val="0753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Regular"/>
              </a:rPr>
              <a:t>Promotional Channel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7DC9E8-92C3-438C-92A5-ADE76C4B68B8}"/>
              </a:ext>
            </a:extLst>
          </p:cNvPr>
          <p:cNvSpPr txBox="1"/>
          <p:nvPr/>
        </p:nvSpPr>
        <p:spPr>
          <a:xfrm>
            <a:off x="7621248" y="2634048"/>
            <a:ext cx="39735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753A2"/>
                </a:solidFill>
                <a:latin typeface="ArialRegular"/>
              </a:rPr>
              <a:t>Launch a Social Media Arm for the campaign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“Aao Ek Naya Jod Banaye”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to strike an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emotional chord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with the masses by creating relevant hashtags, Instagram Reel, YouTube Shorts trends etc.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Target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famous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DIY influencers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with a reach of more than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100K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followers or subscribers, and tie up with them by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providing them sponsorships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and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making them use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Fevikwik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 extensively in their Social Media posts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753A2"/>
                </a:solidFill>
                <a:latin typeface="ArialRegular"/>
              </a:rPr>
              <a:t>Showcase Fevikwik as a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quintessential product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in the videos and how it can be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used to create quality craft items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Launch advertisements on social media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targeted at the DIY Artists and tell about how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Fevikwik is a sustainable product</a:t>
            </a:r>
            <a:endParaRPr lang="en-US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C148FC-AD9F-4F72-9896-C9FF66863881}"/>
              </a:ext>
            </a:extLst>
          </p:cNvPr>
          <p:cNvSpPr txBox="1"/>
          <p:nvPr/>
        </p:nvSpPr>
        <p:spPr>
          <a:xfrm>
            <a:off x="2473046" y="1534977"/>
            <a:ext cx="7180392" cy="338554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753A2"/>
                </a:solidFill>
                <a:latin typeface="ArialRegular"/>
              </a:rPr>
              <a:t>Social Media Marketing</a:t>
            </a:r>
            <a:endParaRPr lang="en-IN" sz="1600" b="1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78DDD4-35B4-4F79-9613-6A7A7B07502B}"/>
              </a:ext>
            </a:extLst>
          </p:cNvPr>
          <p:cNvGrpSpPr/>
          <p:nvPr/>
        </p:nvGrpSpPr>
        <p:grpSpPr>
          <a:xfrm>
            <a:off x="3628103" y="1494503"/>
            <a:ext cx="4905508" cy="4866463"/>
            <a:chOff x="3628103" y="1494503"/>
            <a:chExt cx="4905508" cy="486646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D6CCA2-0E0F-4541-AA53-0E5D89408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103" y="1494503"/>
              <a:ext cx="4905508" cy="486646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D6AFCA5-4AF3-4256-8FC4-6F848488E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573" y="2173717"/>
              <a:ext cx="1769240" cy="3638538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748258F1-488C-40AB-A110-51DDBD5806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578143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4812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Diagram 243">
            <a:extLst>
              <a:ext uri="{FF2B5EF4-FFF2-40B4-BE49-F238E27FC236}">
                <a16:creationId xmlns:a16="http://schemas.microsoft.com/office/drawing/2014/main" id="{568EA4D9-2E07-4B7D-BCC1-85C534EBE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144205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63BF64C-F3CE-4319-8F13-A0169ADDCC5F}"/>
              </a:ext>
            </a:extLst>
          </p:cNvPr>
          <p:cNvSpPr txBox="1"/>
          <p:nvPr/>
        </p:nvSpPr>
        <p:spPr>
          <a:xfrm>
            <a:off x="4284865" y="111695"/>
            <a:ext cx="36191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BUSINESS PROPOSAL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5B59CFF-73E7-4C7E-B69F-213EBDEE4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87" y="2852511"/>
            <a:ext cx="5962650" cy="296045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168C86-729E-4607-ADD2-35227146E5DC}"/>
              </a:ext>
            </a:extLst>
          </p:cNvPr>
          <p:cNvCxnSpPr>
            <a:cxnSpLocks/>
          </p:cNvCxnSpPr>
          <p:nvPr/>
        </p:nvCxnSpPr>
        <p:spPr>
          <a:xfrm>
            <a:off x="7019777" y="1096180"/>
            <a:ext cx="0" cy="4705350"/>
          </a:xfrm>
          <a:prstGeom prst="line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DCF6567-01B8-4F5B-B14D-AC90F48A97A9}"/>
              </a:ext>
            </a:extLst>
          </p:cNvPr>
          <p:cNvSpPr/>
          <p:nvPr/>
        </p:nvSpPr>
        <p:spPr>
          <a:xfrm>
            <a:off x="7316512" y="1104317"/>
            <a:ext cx="4023000" cy="177618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508CE7-2015-44EC-8E8F-F27676EC8F48}"/>
              </a:ext>
            </a:extLst>
          </p:cNvPr>
          <p:cNvSpPr txBox="1"/>
          <p:nvPr/>
        </p:nvSpPr>
        <p:spPr>
          <a:xfrm>
            <a:off x="8794517" y="1174102"/>
            <a:ext cx="943463" cy="276999"/>
          </a:xfrm>
          <a:prstGeom prst="rect">
            <a:avLst/>
          </a:prstGeom>
          <a:solidFill>
            <a:srgbClr val="FFC30C"/>
          </a:solidFill>
          <a:ln>
            <a:solidFill>
              <a:srgbClr val="FFC30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0753A2"/>
                </a:solidFill>
                <a:latin typeface="ArialRegular"/>
              </a:rPr>
              <a:t>Synthesis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DF9984-378A-4389-90E4-73E09815BD04}"/>
              </a:ext>
            </a:extLst>
          </p:cNvPr>
          <p:cNvSpPr txBox="1"/>
          <p:nvPr/>
        </p:nvSpPr>
        <p:spPr>
          <a:xfrm>
            <a:off x="7316497" y="1520886"/>
            <a:ext cx="4022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By spending an additional Rs. 31.25 Crores, there is an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opportunity to earn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an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additional 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revenue of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Rs. 996.75 Crores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GB" sz="1200" b="1" dirty="0">
              <a:solidFill>
                <a:srgbClr val="0753A2"/>
              </a:solidFill>
              <a:latin typeface="ArialRegular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The revenues from various segments are for a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period of 1 year</a:t>
            </a:r>
            <a:endParaRPr lang="en-GB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5F8754-2EE0-4593-956D-3ACED3761D3C}"/>
              </a:ext>
            </a:extLst>
          </p:cNvPr>
          <p:cNvSpPr/>
          <p:nvPr/>
        </p:nvSpPr>
        <p:spPr>
          <a:xfrm>
            <a:off x="7316497" y="3029836"/>
            <a:ext cx="4022977" cy="275183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FB9CE6-782F-4BAA-9DBC-8F76CABBFD24}"/>
              </a:ext>
            </a:extLst>
          </p:cNvPr>
          <p:cNvSpPr txBox="1"/>
          <p:nvPr/>
        </p:nvSpPr>
        <p:spPr>
          <a:xfrm>
            <a:off x="8639784" y="3137507"/>
            <a:ext cx="1252927" cy="276999"/>
          </a:xfrm>
          <a:prstGeom prst="rect">
            <a:avLst/>
          </a:prstGeom>
          <a:solidFill>
            <a:srgbClr val="FFC30C"/>
          </a:solidFill>
          <a:ln>
            <a:solidFill>
              <a:srgbClr val="FFC30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0753A2"/>
                </a:solidFill>
                <a:latin typeface="ArialRegular"/>
              </a:rPr>
              <a:t>Assumptions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AC18C2-B5AC-4FBB-B1EF-2C48D102B003}"/>
              </a:ext>
            </a:extLst>
          </p:cNvPr>
          <p:cNvSpPr txBox="1"/>
          <p:nvPr/>
        </p:nvSpPr>
        <p:spPr>
          <a:xfrm>
            <a:off x="7316497" y="3260693"/>
            <a:ext cx="40229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GB" sz="1200" dirty="0">
              <a:solidFill>
                <a:srgbClr val="0753A2"/>
              </a:solidFill>
              <a:latin typeface="ArialRegula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Assumption taken that costs and revenue shall be incurred and earned for a foreseeable future, i.e., one year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200" dirty="0">
              <a:solidFill>
                <a:srgbClr val="0753A2"/>
              </a:solidFill>
              <a:latin typeface="ArialRegula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Calculations for points (1) to (7) are shown in the appendix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200" dirty="0">
              <a:solidFill>
                <a:srgbClr val="0753A2"/>
              </a:solidFill>
              <a:latin typeface="ArialRegula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For the sake of brevity, assumed that the revenues and costs shall be earned and incurred evenly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200" dirty="0">
              <a:solidFill>
                <a:srgbClr val="0753A2"/>
              </a:solidFill>
              <a:latin typeface="ArialRegula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Total targetable market and target market arrived at by using guesstimates and workings in appendix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B81D35A-D029-4CF3-B3B9-DE05543F3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487" y="1087345"/>
            <a:ext cx="59531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Diagram 243">
            <a:extLst>
              <a:ext uri="{FF2B5EF4-FFF2-40B4-BE49-F238E27FC236}">
                <a16:creationId xmlns:a16="http://schemas.microsoft.com/office/drawing/2014/main" id="{568EA4D9-2E07-4B7D-BCC1-85C534EBE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33440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BBA15E6-49E1-425E-87A4-944FD8148D12}"/>
              </a:ext>
            </a:extLst>
          </p:cNvPr>
          <p:cNvGrpSpPr/>
          <p:nvPr/>
        </p:nvGrpSpPr>
        <p:grpSpPr>
          <a:xfrm>
            <a:off x="403141" y="608718"/>
            <a:ext cx="11452958" cy="2320307"/>
            <a:chOff x="754782" y="1838573"/>
            <a:chExt cx="10826147" cy="2375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97FB2-DE54-42B1-81A6-3DD88090DD71}"/>
                </a:ext>
              </a:extLst>
            </p:cNvPr>
            <p:cNvGrpSpPr/>
            <p:nvPr/>
          </p:nvGrpSpPr>
          <p:grpSpPr>
            <a:xfrm>
              <a:off x="1750580" y="2767470"/>
              <a:ext cx="8577469" cy="725558"/>
              <a:chOff x="2195105" y="2030928"/>
              <a:chExt cx="8577469" cy="72555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6491AE0-A021-4A73-B7B4-3A63EDC65282}"/>
                  </a:ext>
                </a:extLst>
              </p:cNvPr>
              <p:cNvGrpSpPr/>
              <p:nvPr/>
            </p:nvGrpSpPr>
            <p:grpSpPr>
              <a:xfrm>
                <a:off x="2195105" y="2030928"/>
                <a:ext cx="2146852" cy="725557"/>
                <a:chOff x="78069" y="2020990"/>
                <a:chExt cx="2146852" cy="725557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E3FB4F3-8409-4302-994F-B8FAC2017DA1}"/>
                    </a:ext>
                  </a:extLst>
                </p:cNvPr>
                <p:cNvCxnSpPr/>
                <p:nvPr/>
              </p:nvCxnSpPr>
              <p:spPr>
                <a:xfrm>
                  <a:off x="78069" y="2358922"/>
                  <a:ext cx="2146852" cy="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46323AB8-FB0A-4F8B-ACF2-C5D32C8BF89F}"/>
                    </a:ext>
                  </a:extLst>
                </p:cNvPr>
                <p:cNvSpPr/>
                <p:nvPr/>
              </p:nvSpPr>
              <p:spPr>
                <a:xfrm>
                  <a:off x="803626" y="2020990"/>
                  <a:ext cx="695739" cy="72555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100" b="1" dirty="0">
                      <a:solidFill>
                        <a:srgbClr val="0753A2"/>
                      </a:solidFill>
                      <a:latin typeface="ArialRegular"/>
                    </a:rPr>
                    <a:t>Jan 2022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4F43CAA-4560-4EBF-92A1-2BC5E86815C5}"/>
                  </a:ext>
                </a:extLst>
              </p:cNvPr>
              <p:cNvGrpSpPr/>
              <p:nvPr/>
            </p:nvGrpSpPr>
            <p:grpSpPr>
              <a:xfrm>
                <a:off x="4332017" y="2030929"/>
                <a:ext cx="2146852" cy="725557"/>
                <a:chOff x="78067" y="2020990"/>
                <a:chExt cx="2146852" cy="725557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F4F6118-421B-489F-A137-F9A6EFAC7B9C}"/>
                    </a:ext>
                  </a:extLst>
                </p:cNvPr>
                <p:cNvCxnSpPr/>
                <p:nvPr/>
              </p:nvCxnSpPr>
              <p:spPr>
                <a:xfrm>
                  <a:off x="78067" y="2358921"/>
                  <a:ext cx="2146852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69EC3E0-2116-404F-B586-CD8F2E956D07}"/>
                    </a:ext>
                  </a:extLst>
                </p:cNvPr>
                <p:cNvSpPr/>
                <p:nvPr/>
              </p:nvSpPr>
              <p:spPr>
                <a:xfrm>
                  <a:off x="803625" y="2020990"/>
                  <a:ext cx="695739" cy="72555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C30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100" b="1" dirty="0">
                      <a:solidFill>
                        <a:srgbClr val="0753A2"/>
                      </a:solidFill>
                      <a:latin typeface="ArialRegular"/>
                    </a:rPr>
                    <a:t>April2022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B74FF66-F38E-48AA-9415-11F80BA9BDF1}"/>
                  </a:ext>
                </a:extLst>
              </p:cNvPr>
              <p:cNvGrpSpPr/>
              <p:nvPr/>
            </p:nvGrpSpPr>
            <p:grpSpPr>
              <a:xfrm>
                <a:off x="6470051" y="2030929"/>
                <a:ext cx="2146852" cy="725557"/>
                <a:chOff x="69249" y="2020990"/>
                <a:chExt cx="2146852" cy="725557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4E084A1-74F1-43A2-ACD4-59A2A930C311}"/>
                    </a:ext>
                  </a:extLst>
                </p:cNvPr>
                <p:cNvCxnSpPr/>
                <p:nvPr/>
              </p:nvCxnSpPr>
              <p:spPr>
                <a:xfrm>
                  <a:off x="69249" y="2358922"/>
                  <a:ext cx="2146852" cy="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F2E5C1AE-F673-42D0-941E-E479DA15F117}"/>
                    </a:ext>
                  </a:extLst>
                </p:cNvPr>
                <p:cNvSpPr/>
                <p:nvPr/>
              </p:nvSpPr>
              <p:spPr>
                <a:xfrm>
                  <a:off x="803627" y="2020990"/>
                  <a:ext cx="695739" cy="72555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IN" sz="1100" b="1" dirty="0">
                      <a:solidFill>
                        <a:srgbClr val="0753A2"/>
                      </a:solidFill>
                      <a:latin typeface="ArialRegular"/>
                    </a:rPr>
                    <a:t>July</a:t>
                  </a:r>
                </a:p>
                <a:p>
                  <a:pPr algn="just"/>
                  <a:r>
                    <a:rPr lang="en-IN" sz="1100" b="1" dirty="0">
                      <a:solidFill>
                        <a:srgbClr val="0753A2"/>
                      </a:solidFill>
                      <a:latin typeface="ArialRegular"/>
                    </a:rPr>
                    <a:t>2022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BF69F05-1EB8-4AD8-8C9D-334C035BFBC0}"/>
                  </a:ext>
                </a:extLst>
              </p:cNvPr>
              <p:cNvGrpSpPr/>
              <p:nvPr/>
            </p:nvGrpSpPr>
            <p:grpSpPr>
              <a:xfrm>
                <a:off x="8625722" y="2030929"/>
                <a:ext cx="2146852" cy="725557"/>
                <a:chOff x="78067" y="2020990"/>
                <a:chExt cx="2146852" cy="725557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7CD87C8-579F-4925-A55D-8697F4C09D09}"/>
                    </a:ext>
                  </a:extLst>
                </p:cNvPr>
                <p:cNvCxnSpPr/>
                <p:nvPr/>
              </p:nvCxnSpPr>
              <p:spPr>
                <a:xfrm>
                  <a:off x="78067" y="2358922"/>
                  <a:ext cx="2146852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EE0ED15-8BA0-40D1-BB3D-7A4687E6DB49}"/>
                    </a:ext>
                  </a:extLst>
                </p:cNvPr>
                <p:cNvSpPr/>
                <p:nvPr/>
              </p:nvSpPr>
              <p:spPr>
                <a:xfrm>
                  <a:off x="803626" y="2020990"/>
                  <a:ext cx="695739" cy="72555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C30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IN" sz="1100" b="1" dirty="0">
                      <a:solidFill>
                        <a:srgbClr val="0753A2"/>
                      </a:solidFill>
                      <a:latin typeface="ArialRegular"/>
                    </a:rPr>
                    <a:t>Oct</a:t>
                  </a:r>
                </a:p>
                <a:p>
                  <a:pPr algn="just"/>
                  <a:r>
                    <a:rPr lang="en-IN" sz="1100" b="1" dirty="0">
                      <a:solidFill>
                        <a:srgbClr val="0753A2"/>
                      </a:solidFill>
                      <a:latin typeface="ArialRegular"/>
                    </a:rPr>
                    <a:t>2022</a:t>
                  </a: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CE1D0E-4A2D-4ED2-9632-36ABFCF29B98}"/>
                </a:ext>
              </a:extLst>
            </p:cNvPr>
            <p:cNvSpPr txBox="1"/>
            <p:nvPr/>
          </p:nvSpPr>
          <p:spPr>
            <a:xfrm>
              <a:off x="4960919" y="3292553"/>
              <a:ext cx="2146853" cy="921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Pilot Phase 1</a:t>
              </a: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753A2"/>
                </a:solidFill>
                <a:effectLst/>
                <a:highlight>
                  <a:srgbClr val="FFC30C"/>
                </a:highlight>
                <a:uLnTx/>
                <a:uFillTx/>
                <a:latin typeface="ArialRegular"/>
              </a:endParaRP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753A2"/>
                  </a:solidFill>
                  <a:effectLst/>
                  <a:uLnTx/>
                  <a:uFillTx/>
                  <a:latin typeface="ArialRegular"/>
                </a:rPr>
                <a:t>Activated DIY Artisans; more influencers onboarding</a:t>
              </a: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 dirty="0">
                  <a:solidFill>
                    <a:srgbClr val="0753A2"/>
                  </a:solidFill>
                  <a:latin typeface="ArialRegular"/>
                </a:rPr>
                <a:t>Tapping distributors of the product and incentivize them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753A2"/>
                </a:solidFill>
                <a:effectLst/>
                <a:uLnTx/>
                <a:uFillTx/>
                <a:latin typeface="ArialRegular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1F731A-ACD6-4D71-80FC-46352C827E07}"/>
                </a:ext>
              </a:extLst>
            </p:cNvPr>
            <p:cNvSpPr txBox="1"/>
            <p:nvPr/>
          </p:nvSpPr>
          <p:spPr>
            <a:xfrm>
              <a:off x="6906502" y="1845721"/>
              <a:ext cx="2146853" cy="921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Pilot Phase 2</a:t>
              </a: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753A2"/>
                </a:solidFill>
                <a:effectLst/>
                <a:highlight>
                  <a:srgbClr val="FFC30C"/>
                </a:highlight>
                <a:uLnTx/>
                <a:uFillTx/>
                <a:latin typeface="ArialRegular"/>
              </a:endParaRP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 dirty="0">
                  <a:solidFill>
                    <a:srgbClr val="0753A2"/>
                  </a:solidFill>
                  <a:latin typeface="ArialRegular"/>
                </a:rPr>
                <a:t>Target PAN India on the likes of the controlled launch</a:t>
              </a: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 dirty="0">
                  <a:solidFill>
                    <a:srgbClr val="0753A2"/>
                  </a:solidFill>
                  <a:latin typeface="ArialRegular"/>
                </a:rPr>
                <a:t>Track of the revenue numbers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F02CF-05F0-46CD-B1D3-DFD9411E9164}"/>
                </a:ext>
              </a:extLst>
            </p:cNvPr>
            <p:cNvSpPr txBox="1"/>
            <p:nvPr/>
          </p:nvSpPr>
          <p:spPr>
            <a:xfrm>
              <a:off x="9434077" y="3227633"/>
              <a:ext cx="2146852" cy="921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Pilot Phase 3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 dirty="0">
                  <a:solidFill>
                    <a:srgbClr val="0753A2"/>
                  </a:solidFill>
                  <a:latin typeface="ArialRegular"/>
                </a:rPr>
                <a:t>Push the on-ground executives to increase sales 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 dirty="0">
                  <a:solidFill>
                    <a:srgbClr val="0753A2"/>
                  </a:solidFill>
                  <a:latin typeface="ArialRegular"/>
                </a:rPr>
                <a:t>Focus on profits from PAN India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B697B9-3826-405A-B5CA-59F0A230302E}"/>
                </a:ext>
              </a:extLst>
            </p:cNvPr>
            <p:cNvSpPr txBox="1"/>
            <p:nvPr/>
          </p:nvSpPr>
          <p:spPr>
            <a:xfrm>
              <a:off x="754782" y="3227633"/>
              <a:ext cx="1879833" cy="921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Background Study</a:t>
              </a: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753A2"/>
                </a:solidFill>
                <a:effectLst/>
                <a:highlight>
                  <a:srgbClr val="FFC30C"/>
                </a:highlight>
                <a:uLnTx/>
                <a:uFillTx/>
                <a:latin typeface="ArialRegular"/>
              </a:endParaRPr>
            </a:p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050" kern="0" dirty="0">
                  <a:solidFill>
                    <a:srgbClr val="0753A2"/>
                  </a:solidFill>
                  <a:latin typeface="ArialRegular"/>
                </a:rPr>
                <a:t>Identification of the Pilot Segments and Cities where the campaign is going to be launched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753A2"/>
                </a:solidFill>
                <a:effectLst/>
                <a:uLnTx/>
                <a:uFillTx/>
                <a:latin typeface="ArialRegular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E71E1D-AFBE-4DF2-A9CE-9FFBFBB85410}"/>
                </a:ext>
              </a:extLst>
            </p:cNvPr>
            <p:cNvSpPr txBox="1"/>
            <p:nvPr/>
          </p:nvSpPr>
          <p:spPr>
            <a:xfrm>
              <a:off x="2640523" y="1838573"/>
              <a:ext cx="2737451" cy="921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Controlled Pilot Launch</a:t>
              </a: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753A2"/>
                </a:solidFill>
                <a:effectLst/>
                <a:highlight>
                  <a:srgbClr val="FFC30C"/>
                </a:highlight>
                <a:uLnTx/>
                <a:uFillTx/>
                <a:latin typeface="ArialRegular"/>
              </a:endParaRP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 dirty="0">
                  <a:solidFill>
                    <a:srgbClr val="0753A2"/>
                  </a:solidFill>
                  <a:latin typeface="ArialRegular"/>
                </a:rPr>
                <a:t>Instagram Campaign for DIY Artisans</a:t>
              </a: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 dirty="0">
                  <a:solidFill>
                    <a:srgbClr val="0753A2"/>
                  </a:solidFill>
                  <a:latin typeface="ArialRegular"/>
                </a:rPr>
                <a:t>For Handicrafts: Udaipur (Rajasthan)</a:t>
              </a:r>
              <a:endParaRPr lang="en-US" sz="1050" kern="0" dirty="0">
                <a:solidFill>
                  <a:srgbClr val="0753A2"/>
                </a:solidFill>
                <a:highlight>
                  <a:srgbClr val="FFFF00"/>
                </a:highlight>
                <a:latin typeface="ArialRegular"/>
              </a:endParaRP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 dirty="0">
                  <a:solidFill>
                    <a:srgbClr val="0753A2"/>
                  </a:solidFill>
                  <a:latin typeface="ArialRegular"/>
                </a:rPr>
                <a:t>For Cobblers: Mumbai (Maharashtra)</a:t>
              </a: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 dirty="0">
                  <a:solidFill>
                    <a:srgbClr val="0753A2"/>
                  </a:solidFill>
                  <a:latin typeface="ArialRegular"/>
                </a:rPr>
                <a:t>Usage Literacy Drive</a:t>
              </a:r>
            </a:p>
          </p:txBody>
        </p:sp>
      </p:grpSp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F4565C38-E845-490C-8131-1996F0D6D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134453"/>
              </p:ext>
            </p:extLst>
          </p:nvPr>
        </p:nvGraphicFramePr>
        <p:xfrm>
          <a:off x="403140" y="2936788"/>
          <a:ext cx="5692860" cy="894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7619">
                  <a:extLst>
                    <a:ext uri="{9D8B030D-6E8A-4147-A177-3AD203B41FA5}">
                      <a16:colId xmlns:a16="http://schemas.microsoft.com/office/drawing/2014/main" val="1826482233"/>
                    </a:ext>
                  </a:extLst>
                </a:gridCol>
                <a:gridCol w="1901054">
                  <a:extLst>
                    <a:ext uri="{9D8B030D-6E8A-4147-A177-3AD203B41FA5}">
                      <a16:colId xmlns:a16="http://schemas.microsoft.com/office/drawing/2014/main" val="3373318463"/>
                    </a:ext>
                  </a:extLst>
                </a:gridCol>
                <a:gridCol w="1894187">
                  <a:extLst>
                    <a:ext uri="{9D8B030D-6E8A-4147-A177-3AD203B41FA5}">
                      <a16:colId xmlns:a16="http://schemas.microsoft.com/office/drawing/2014/main" val="1210453391"/>
                    </a:ext>
                  </a:extLst>
                </a:gridCol>
              </a:tblGrid>
              <a:tr h="434434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State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(Rajasthan)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Target Population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(Handicraft Artisans)</a:t>
                      </a: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Criteria to choose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014125"/>
                  </a:ext>
                </a:extLst>
              </a:tr>
              <a:tr h="460267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Udaipur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2000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Handicraft work is very prevalent in the city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851569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31878089-1624-4B24-B0E9-325D4161D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52949"/>
              </p:ext>
            </p:extLst>
          </p:nvPr>
        </p:nvGraphicFramePr>
        <p:xfrm>
          <a:off x="6444343" y="2936677"/>
          <a:ext cx="5411755" cy="88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479">
                  <a:extLst>
                    <a:ext uri="{9D8B030D-6E8A-4147-A177-3AD203B41FA5}">
                      <a16:colId xmlns:a16="http://schemas.microsoft.com/office/drawing/2014/main" val="1826482233"/>
                    </a:ext>
                  </a:extLst>
                </a:gridCol>
                <a:gridCol w="1710283">
                  <a:extLst>
                    <a:ext uri="{9D8B030D-6E8A-4147-A177-3AD203B41FA5}">
                      <a16:colId xmlns:a16="http://schemas.microsoft.com/office/drawing/2014/main" val="3373318463"/>
                    </a:ext>
                  </a:extLst>
                </a:gridCol>
                <a:gridCol w="2311993">
                  <a:extLst>
                    <a:ext uri="{9D8B030D-6E8A-4147-A177-3AD203B41FA5}">
                      <a16:colId xmlns:a16="http://schemas.microsoft.com/office/drawing/2014/main" val="1210453391"/>
                    </a:ext>
                  </a:extLst>
                </a:gridCol>
              </a:tblGrid>
              <a:tr h="444350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State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(Maharashtra)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Target Population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(Cobblers)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Criteria to choose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014125"/>
                  </a:ext>
                </a:extLst>
              </a:tr>
              <a:tr h="4443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Mumbai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2500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More number of cobblers because of the high population density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851569"/>
                  </a:ext>
                </a:extLst>
              </a:tr>
            </a:tbl>
          </a:graphicData>
        </a:graphic>
      </p:graphicFrame>
      <p:graphicFrame>
        <p:nvGraphicFramePr>
          <p:cNvPr id="29" name="Table 20">
            <a:extLst>
              <a:ext uri="{FF2B5EF4-FFF2-40B4-BE49-F238E27FC236}">
                <a16:creationId xmlns:a16="http://schemas.microsoft.com/office/drawing/2014/main" id="{505FD7C0-4C7C-47C2-B974-009F2B9BD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171513"/>
              </p:ext>
            </p:extLst>
          </p:nvPr>
        </p:nvGraphicFramePr>
        <p:xfrm>
          <a:off x="403141" y="3977783"/>
          <a:ext cx="11452958" cy="2042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859">
                  <a:extLst>
                    <a:ext uri="{9D8B030D-6E8A-4147-A177-3AD203B41FA5}">
                      <a16:colId xmlns:a16="http://schemas.microsoft.com/office/drawing/2014/main" val="1373361639"/>
                    </a:ext>
                  </a:extLst>
                </a:gridCol>
                <a:gridCol w="2325351">
                  <a:extLst>
                    <a:ext uri="{9D8B030D-6E8A-4147-A177-3AD203B41FA5}">
                      <a16:colId xmlns:a16="http://schemas.microsoft.com/office/drawing/2014/main" val="2798668392"/>
                    </a:ext>
                  </a:extLst>
                </a:gridCol>
                <a:gridCol w="1662449">
                  <a:extLst>
                    <a:ext uri="{9D8B030D-6E8A-4147-A177-3AD203B41FA5}">
                      <a16:colId xmlns:a16="http://schemas.microsoft.com/office/drawing/2014/main" val="3617408707"/>
                    </a:ext>
                  </a:extLst>
                </a:gridCol>
                <a:gridCol w="1823379">
                  <a:extLst>
                    <a:ext uri="{9D8B030D-6E8A-4147-A177-3AD203B41FA5}">
                      <a16:colId xmlns:a16="http://schemas.microsoft.com/office/drawing/2014/main" val="3402615566"/>
                    </a:ext>
                  </a:extLst>
                </a:gridCol>
                <a:gridCol w="1905774">
                  <a:extLst>
                    <a:ext uri="{9D8B030D-6E8A-4147-A177-3AD203B41FA5}">
                      <a16:colId xmlns:a16="http://schemas.microsoft.com/office/drawing/2014/main" val="2523316417"/>
                    </a:ext>
                  </a:extLst>
                </a:gridCol>
                <a:gridCol w="1853146">
                  <a:extLst>
                    <a:ext uri="{9D8B030D-6E8A-4147-A177-3AD203B41FA5}">
                      <a16:colId xmlns:a16="http://schemas.microsoft.com/office/drawing/2014/main" val="1435435845"/>
                    </a:ext>
                  </a:extLst>
                </a:gridCol>
              </a:tblGrid>
              <a:tr h="37596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Cities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Geo Targeting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SEO Optimization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Usage Literacy Drive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Social Media Campaigns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Billboards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692846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Udaipur for Handicrafts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YES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NO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YES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NO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YES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627368"/>
                  </a:ext>
                </a:extLst>
              </a:tr>
              <a:tr h="37596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Mumbai for Cobblers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YES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NO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YES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NO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YES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934518"/>
                  </a:ext>
                </a:extLst>
              </a:tr>
              <a:tr h="1004563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0753A2"/>
                          </a:solidFill>
                          <a:latin typeface="ArialRegular"/>
                        </a:rPr>
                        <a:t>Expected Outcome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Category Penetration</a:t>
                      </a:r>
                    </a:p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Brand Awareness</a:t>
                      </a:r>
                    </a:p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On-ground Executive conduct targeted marketing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Category Penetration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Brand Awareness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To demonstrate them how using the product can make their life easier and produce higher quality and save time and money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Activate the DIY Artisans PAN India and an easy way out as they are highly active on social media platforms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753A2"/>
                          </a:solidFill>
                          <a:latin typeface="ArialRegular"/>
                        </a:rPr>
                        <a:t>Visual Touch Points for each segment and help them remind about the product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0144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63BF64C-F3CE-4319-8F13-A0169ADDCC5F}"/>
              </a:ext>
            </a:extLst>
          </p:cNvPr>
          <p:cNvSpPr txBox="1"/>
          <p:nvPr/>
        </p:nvSpPr>
        <p:spPr>
          <a:xfrm>
            <a:off x="4284865" y="111695"/>
            <a:ext cx="36191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BUSINESS PROPOSAL</a:t>
            </a:r>
          </a:p>
        </p:txBody>
      </p:sp>
    </p:spTree>
    <p:extLst>
      <p:ext uri="{BB962C8B-B14F-4D97-AF65-F5344CB8AC3E}">
        <p14:creationId xmlns:p14="http://schemas.microsoft.com/office/powerpoint/2010/main" val="1974497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B187611-31B8-4696-834D-99927C0FED15}"/>
              </a:ext>
            </a:extLst>
          </p:cNvPr>
          <p:cNvSpPr txBox="1"/>
          <p:nvPr/>
        </p:nvSpPr>
        <p:spPr>
          <a:xfrm>
            <a:off x="5061358" y="120069"/>
            <a:ext cx="206928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APPENDIX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B9984-4296-4452-BF07-F826EBB7B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6" y="933158"/>
            <a:ext cx="7539020" cy="1831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3956FE-90B0-4070-9D4B-716C6D524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254" y="933157"/>
            <a:ext cx="1443232" cy="5729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FEC11-2F53-4A5E-8203-7E561D20B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840" y="933157"/>
            <a:ext cx="1440414" cy="5729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B535E1-4FD6-48E7-BC3E-CE9C8BBBE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24" y="2817482"/>
            <a:ext cx="1785239" cy="3025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670C78-576E-49EE-A86E-9C089FF7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250" y="2817482"/>
            <a:ext cx="2017740" cy="30252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A717D9-862C-4856-B818-2A9E79C110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811" y="2817483"/>
            <a:ext cx="1703513" cy="38447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F686CF-A0D1-44AD-8A74-B3C5FE57EA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835" y="2817483"/>
            <a:ext cx="1605156" cy="38447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84CC1D-6301-41AE-9A66-0D8616BA9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48" y="5842750"/>
            <a:ext cx="3908474" cy="81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B187611-31B8-4696-834D-99927C0FED15}"/>
              </a:ext>
            </a:extLst>
          </p:cNvPr>
          <p:cNvSpPr txBox="1"/>
          <p:nvPr/>
        </p:nvSpPr>
        <p:spPr>
          <a:xfrm>
            <a:off x="5061358" y="120069"/>
            <a:ext cx="206928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APPENDIX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2491A1-D32B-4CA6-B38C-4585BFFEF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60" y="857735"/>
            <a:ext cx="5850292" cy="1813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47C368-A058-416B-BF04-065685D1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60" y="2671548"/>
            <a:ext cx="5850293" cy="336535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DB5D2A-4A58-4745-862A-34BA87CE9C4C}"/>
              </a:ext>
            </a:extLst>
          </p:cNvPr>
          <p:cNvCxnSpPr>
            <a:cxnSpLocks/>
          </p:cNvCxnSpPr>
          <p:nvPr/>
        </p:nvCxnSpPr>
        <p:spPr>
          <a:xfrm>
            <a:off x="6620876" y="721215"/>
            <a:ext cx="0" cy="541556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FE9962-22F1-443E-8E38-E1B18958E9B0}"/>
              </a:ext>
            </a:extLst>
          </p:cNvPr>
          <p:cNvSpPr txBox="1"/>
          <p:nvPr/>
        </p:nvSpPr>
        <p:spPr>
          <a:xfrm>
            <a:off x="7130640" y="1027693"/>
            <a:ext cx="4464197" cy="473975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400" b="1" u="sng" dirty="0">
                <a:solidFill>
                  <a:srgbClr val="0753A2"/>
                </a:solidFill>
                <a:highlight>
                  <a:srgbClr val="FFC30C"/>
                </a:highlight>
                <a:latin typeface="ArialRegular"/>
              </a:rPr>
              <a:t>Assumptions</a:t>
            </a:r>
          </a:p>
          <a:p>
            <a:endParaRPr lang="en-GB" sz="1200" b="1" dirty="0">
              <a:solidFill>
                <a:srgbClr val="0753A2"/>
              </a:solidFill>
              <a:latin typeface="ArialRegular"/>
            </a:endParaRPr>
          </a:p>
          <a:p>
            <a:pPr marL="342900" indent="-342900" algn="just">
              <a:buAutoNum type="arabicPeriod"/>
            </a:pPr>
            <a:r>
              <a:rPr lang="en-GB" sz="1200" b="1" u="sng" dirty="0">
                <a:solidFill>
                  <a:srgbClr val="0753A2"/>
                </a:solidFill>
                <a:latin typeface="ArialRegular"/>
              </a:rPr>
              <a:t>Cobblers Guesstimate</a:t>
            </a:r>
          </a:p>
          <a:p>
            <a:pPr marL="342900" indent="-342900" algn="just">
              <a:buAutoNum type="arabicPeriod"/>
            </a:pPr>
            <a:endParaRPr lang="en-GB" sz="1200" b="1" u="sng" dirty="0">
              <a:solidFill>
                <a:srgbClr val="0753A2"/>
              </a:solidFill>
              <a:latin typeface="ArialRegular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Population of India estimated to be 140 crores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Urban-Rural Divide : 30-70 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Population density in Urban areas is higher hence, estimated greater number of families served per cobbler as compared to rural India </a:t>
            </a:r>
          </a:p>
          <a:p>
            <a:pPr marL="800100" lvl="1" indent="-342900" algn="just">
              <a:buAutoNum type="arabicPeriod"/>
            </a:pPr>
            <a:endParaRPr lang="en-GB" sz="1200" dirty="0">
              <a:solidFill>
                <a:srgbClr val="0753A2"/>
              </a:solidFill>
              <a:latin typeface="ArialRegular"/>
            </a:endParaRPr>
          </a:p>
          <a:p>
            <a:pPr marL="342900" indent="-342900" algn="just">
              <a:buAutoNum type="arabicPeriod"/>
            </a:pPr>
            <a:endParaRPr lang="en-GB" sz="1200" b="1" u="sng" dirty="0">
              <a:solidFill>
                <a:srgbClr val="0753A2"/>
              </a:solidFill>
              <a:latin typeface="ArialRegular"/>
            </a:endParaRPr>
          </a:p>
          <a:p>
            <a:pPr marL="342900" indent="-342900" algn="just">
              <a:buAutoNum type="arabicPeriod"/>
            </a:pPr>
            <a:r>
              <a:rPr lang="en-GB" sz="1200" b="1" u="sng" dirty="0">
                <a:solidFill>
                  <a:srgbClr val="0753A2"/>
                </a:solidFill>
                <a:latin typeface="ArialRegular"/>
              </a:rPr>
              <a:t>Handicraft Guesstimate</a:t>
            </a:r>
          </a:p>
          <a:p>
            <a:pPr marL="342900" indent="-342900" algn="just">
              <a:buAutoNum type="arabicPeriod"/>
            </a:pPr>
            <a:endParaRPr lang="en-GB" sz="1200" b="1" u="sng" dirty="0">
              <a:solidFill>
                <a:srgbClr val="0753A2"/>
              </a:solidFill>
              <a:latin typeface="ArialRegular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Population of India estimated to be 140 crores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Generally, each district has its own unique art and handicraft. However, ~200 districts excluded to include urban districts and districts where handicraft doesn’t use adhesives. 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Population bifurcated into districts assuming 700 districts for the sake of calculation brevity. 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A very conservation estimate taken to arrive at the percent of Artisans – 0.1%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0753A2"/>
                </a:solidFill>
                <a:latin typeface="ArialRegular"/>
              </a:rPr>
              <a:t>Estimated artisans found in cluster taken to be 70% with the remaining 30% kept aside to accommodate artisans spread across the entire district. </a:t>
            </a:r>
          </a:p>
        </p:txBody>
      </p:sp>
    </p:spTree>
    <p:extLst>
      <p:ext uri="{BB962C8B-B14F-4D97-AF65-F5344CB8AC3E}">
        <p14:creationId xmlns:p14="http://schemas.microsoft.com/office/powerpoint/2010/main" val="3093834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4E9E69-7DCF-4FD8-A45F-AAF472326FCA}"/>
              </a:ext>
            </a:extLst>
          </p:cNvPr>
          <p:cNvGrpSpPr/>
          <p:nvPr/>
        </p:nvGrpSpPr>
        <p:grpSpPr>
          <a:xfrm>
            <a:off x="1423987" y="975768"/>
            <a:ext cx="9344026" cy="672802"/>
            <a:chOff x="1423987" y="1166268"/>
            <a:chExt cx="9344026" cy="6728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F6F9BC-07E2-4E9A-8B44-EC94C2368A79}"/>
                </a:ext>
              </a:extLst>
            </p:cNvPr>
            <p:cNvSpPr txBox="1"/>
            <p:nvPr/>
          </p:nvSpPr>
          <p:spPr>
            <a:xfrm>
              <a:off x="1423987" y="1438960"/>
              <a:ext cx="9344026" cy="40011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dirty="0">
                  <a:latin typeface="ArialRegular"/>
                  <a:hlinkClick r:id="rId3"/>
                </a:rPr>
                <a:t>https://www.instagram.com/p/CTrYXkYIMHf/?utm_medium=copy_link</a:t>
              </a:r>
              <a:r>
                <a:rPr lang="en-IN" sz="2000" b="1" dirty="0">
                  <a:latin typeface="ArialRegular"/>
                </a:rPr>
                <a:t> 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2EE23F7-87BC-4414-B9AF-08E4391B6746}"/>
                </a:ext>
              </a:extLst>
            </p:cNvPr>
            <p:cNvSpPr/>
            <p:nvPr/>
          </p:nvSpPr>
          <p:spPr>
            <a:xfrm>
              <a:off x="3706503" y="1166268"/>
              <a:ext cx="4778994" cy="272692"/>
            </a:xfrm>
            <a:prstGeom prst="roundRect">
              <a:avLst/>
            </a:prstGeom>
            <a:solidFill>
              <a:srgbClr val="FFC30C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rialRegular"/>
                </a:rPr>
                <a:t>Click Here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090E10-C96C-4112-A8E2-E88F32BEB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253" y="1426809"/>
            <a:ext cx="6173123" cy="592949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8CA400-BC81-4C5D-BE3E-70B67A41DD64}"/>
              </a:ext>
            </a:extLst>
          </p:cNvPr>
          <p:cNvSpPr/>
          <p:nvPr/>
        </p:nvSpPr>
        <p:spPr>
          <a:xfrm>
            <a:off x="1416767" y="1883201"/>
            <a:ext cx="1849592" cy="304717"/>
          </a:xfrm>
          <a:prstGeom prst="roundRect">
            <a:avLst/>
          </a:prstGeom>
          <a:solidFill>
            <a:srgbClr val="FFC30C"/>
          </a:solidFill>
          <a:ln w="19050"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Regular"/>
              </a:rPr>
              <a:t>Likes – 915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915908-E3C3-4CF3-B703-F49D25A29A15}"/>
              </a:ext>
            </a:extLst>
          </p:cNvPr>
          <p:cNvGrpSpPr/>
          <p:nvPr/>
        </p:nvGrpSpPr>
        <p:grpSpPr>
          <a:xfrm>
            <a:off x="3191118" y="1426810"/>
            <a:ext cx="6173123" cy="5929493"/>
            <a:chOff x="3310755" y="1312511"/>
            <a:chExt cx="6173123" cy="59294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2D2433A-CA2D-4B3A-B23C-1E3EB32B94FE}"/>
                </a:ext>
              </a:extLst>
            </p:cNvPr>
            <p:cNvGrpSpPr/>
            <p:nvPr/>
          </p:nvGrpSpPr>
          <p:grpSpPr>
            <a:xfrm>
              <a:off x="3310755" y="1312511"/>
              <a:ext cx="6173123" cy="5929493"/>
              <a:chOff x="3628103" y="1494503"/>
              <a:chExt cx="4905508" cy="486646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06E1C3-D3FE-48F6-87C9-10F2BBFC0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8103" y="1494503"/>
                <a:ext cx="4905508" cy="486646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0482D74-A1E8-4EE1-BA1D-7B016BD47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573" y="2173717"/>
                <a:ext cx="1769240" cy="3638538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165202B-9423-451E-AAB8-32CF6B916D4C}"/>
                </a:ext>
              </a:extLst>
            </p:cNvPr>
            <p:cNvSpPr/>
            <p:nvPr/>
          </p:nvSpPr>
          <p:spPr>
            <a:xfrm>
              <a:off x="5447775" y="1768903"/>
              <a:ext cx="1849592" cy="304717"/>
            </a:xfrm>
            <a:prstGeom prst="roundRect">
              <a:avLst/>
            </a:prstGeom>
            <a:solidFill>
              <a:srgbClr val="FFC30C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Regular"/>
                </a:rPr>
                <a:t>Views – 2198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F550BA-45B3-47A5-8DEA-70CBF71673C4}"/>
              </a:ext>
            </a:extLst>
          </p:cNvPr>
          <p:cNvGrpSpPr/>
          <p:nvPr/>
        </p:nvGrpSpPr>
        <p:grpSpPr>
          <a:xfrm>
            <a:off x="6798585" y="1426809"/>
            <a:ext cx="6173123" cy="5929493"/>
            <a:chOff x="3310755" y="1312511"/>
            <a:chExt cx="6173123" cy="59294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725662E-D7E6-4EDB-B2C6-A2769DB9D21A}"/>
                </a:ext>
              </a:extLst>
            </p:cNvPr>
            <p:cNvGrpSpPr/>
            <p:nvPr/>
          </p:nvGrpSpPr>
          <p:grpSpPr>
            <a:xfrm>
              <a:off x="3310755" y="1312511"/>
              <a:ext cx="6173123" cy="5929493"/>
              <a:chOff x="3628103" y="1494503"/>
              <a:chExt cx="4905508" cy="4866463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81D40D5-A10A-4862-9FEE-4CE4A1CC0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8103" y="1494503"/>
                <a:ext cx="4905508" cy="486646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B0E0D71-BA5A-41F3-B7E7-D5BCD305E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573" y="2173717"/>
                <a:ext cx="1769240" cy="3638538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192C39-3949-4308-A1B8-78AA9A663178}"/>
                </a:ext>
              </a:extLst>
            </p:cNvPr>
            <p:cNvSpPr/>
            <p:nvPr/>
          </p:nvSpPr>
          <p:spPr>
            <a:xfrm>
              <a:off x="5447775" y="1768903"/>
              <a:ext cx="1849592" cy="304717"/>
            </a:xfrm>
            <a:prstGeom prst="roundRect">
              <a:avLst/>
            </a:prstGeom>
            <a:solidFill>
              <a:srgbClr val="FFC30C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Regular"/>
                </a:rPr>
                <a:t>Comments – 415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84E91B0-5387-4236-A6B8-E80B000854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4"/>
          <a:stretch/>
        </p:blipFill>
        <p:spPr>
          <a:xfrm>
            <a:off x="1218387" y="2254390"/>
            <a:ext cx="2226423" cy="4433340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AC6882-AE0A-4E73-9D6A-00C58DBE1C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0"/>
          <a:stretch/>
        </p:blipFill>
        <p:spPr>
          <a:xfrm>
            <a:off x="5135135" y="2254390"/>
            <a:ext cx="2226423" cy="44333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331C86-7A07-471B-8681-4C501D2E2E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7"/>
          <a:stretch/>
        </p:blipFill>
        <p:spPr>
          <a:xfrm>
            <a:off x="8742602" y="2254390"/>
            <a:ext cx="2226423" cy="44333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4390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B438E1-E2D8-40EE-A3DF-09A402560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659345"/>
              </p:ext>
            </p:extLst>
          </p:nvPr>
        </p:nvGraphicFramePr>
        <p:xfrm>
          <a:off x="2032000" y="6391276"/>
          <a:ext cx="8128000" cy="39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DAFEAC-77FC-46C2-B6EE-B103512A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545573"/>
              </p:ext>
            </p:extLst>
          </p:nvPr>
        </p:nvGraphicFramePr>
        <p:xfrm>
          <a:off x="873123" y="6361031"/>
          <a:ext cx="10445750" cy="420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26F276-4B82-45F2-878E-6AD81B936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1008105"/>
              </p:ext>
            </p:extLst>
          </p:nvPr>
        </p:nvGraphicFramePr>
        <p:xfrm>
          <a:off x="152398" y="1039726"/>
          <a:ext cx="11887198" cy="72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1704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b="0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The problem statement is to </a:t>
                      </a:r>
                      <a:r>
                        <a:rPr lang="en-US" sz="1200" b="1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understand the product and portfolio, understand the customer and their insights</a:t>
                      </a:r>
                      <a:r>
                        <a:rPr lang="en-US" sz="1200" b="0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1200" b="1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identify the need gaps</a:t>
                      </a:r>
                      <a:r>
                        <a:rPr lang="en-US" sz="1200" b="0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. It is about </a:t>
                      </a:r>
                      <a:r>
                        <a:rPr lang="en-US" sz="1200" b="1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getting more users to the brand, to get users to use more, to get users </a:t>
                      </a:r>
                      <a:r>
                        <a:rPr lang="en-IN" sz="1200" b="1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to use often</a:t>
                      </a:r>
                      <a:r>
                        <a:rPr lang="en-IN" sz="1200" b="0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. To address these, the focus is on </a:t>
                      </a:r>
                      <a:r>
                        <a:rPr lang="en-IN" sz="1200" b="1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shifting the communication of the brand</a:t>
                      </a:r>
                      <a:r>
                        <a:rPr lang="en-IN" sz="1200" b="0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, identify the </a:t>
                      </a:r>
                      <a:r>
                        <a:rPr lang="en-IN" sz="1200" b="1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untapped market </a:t>
                      </a:r>
                      <a:r>
                        <a:rPr lang="en-IN" sz="1200" b="0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to add more consumers, and address the </a:t>
                      </a:r>
                      <a:r>
                        <a:rPr lang="en-IN" sz="1200" b="1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unfulfilled need </a:t>
                      </a:r>
                      <a:r>
                        <a:rPr lang="en-IN" sz="1200" b="0" i="0" u="none" strike="noStrike" kern="1200" baseline="0" dirty="0">
                          <a:solidFill>
                            <a:srgbClr val="0753A2"/>
                          </a:solidFill>
                          <a:latin typeface="ArialRegular"/>
                          <a:ea typeface="+mn-ea"/>
                          <a:cs typeface="+mn-cs"/>
                        </a:rPr>
                        <a:t>of the consumer.</a:t>
                      </a:r>
                    </a:p>
                  </a:txBody>
                  <a:tcPr marL="51435" marR="51435" marT="25718" marB="25718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C90AF605-64A0-431C-A440-9DF17D3B679D}"/>
              </a:ext>
            </a:extLst>
          </p:cNvPr>
          <p:cNvGrpSpPr/>
          <p:nvPr/>
        </p:nvGrpSpPr>
        <p:grpSpPr>
          <a:xfrm>
            <a:off x="152398" y="767404"/>
            <a:ext cx="11887198" cy="5261921"/>
            <a:chOff x="152398" y="767404"/>
            <a:chExt cx="11887198" cy="517619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25E973-8572-4A8B-8F38-362B4C385D93}"/>
                </a:ext>
              </a:extLst>
            </p:cNvPr>
            <p:cNvSpPr/>
            <p:nvPr/>
          </p:nvSpPr>
          <p:spPr>
            <a:xfrm>
              <a:off x="3716022" y="767404"/>
              <a:ext cx="4778994" cy="268249"/>
            </a:xfrm>
            <a:prstGeom prst="roundRect">
              <a:avLst/>
            </a:prstGeom>
            <a:solidFill>
              <a:srgbClr val="FFC30C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Regular"/>
                </a:rPr>
                <a:t>Problem Statement &amp; Objectives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6344C5E-684F-44E2-920F-63EA704795AB}"/>
                </a:ext>
              </a:extLst>
            </p:cNvPr>
            <p:cNvSpPr/>
            <p:nvPr/>
          </p:nvSpPr>
          <p:spPr>
            <a:xfrm>
              <a:off x="3696970" y="1995297"/>
              <a:ext cx="4778994" cy="268249"/>
            </a:xfrm>
            <a:prstGeom prst="roundRect">
              <a:avLst/>
            </a:prstGeom>
            <a:solidFill>
              <a:srgbClr val="FFC30C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Regular"/>
                </a:rPr>
                <a:t>Approach</a:t>
              </a:r>
            </a:p>
          </p:txBody>
        </p:sp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B89BF86A-E218-4A45-9AF3-4A251C5D415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9150428"/>
                </p:ext>
              </p:extLst>
            </p:nvPr>
          </p:nvGraphicFramePr>
          <p:xfrm>
            <a:off x="152398" y="2175215"/>
            <a:ext cx="11887198" cy="63004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1EB17E-45BE-472F-99DB-2DBC03553E23}"/>
                </a:ext>
              </a:extLst>
            </p:cNvPr>
            <p:cNvSpPr/>
            <p:nvPr/>
          </p:nvSpPr>
          <p:spPr>
            <a:xfrm>
              <a:off x="3696971" y="2911125"/>
              <a:ext cx="4778993" cy="277831"/>
            </a:xfrm>
            <a:prstGeom prst="roundRect">
              <a:avLst/>
            </a:prstGeom>
            <a:solidFill>
              <a:srgbClr val="FFC30C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Regular"/>
                </a:rPr>
                <a:t>Recommendation &amp; Conclusion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18A57AD-2A89-4122-9C21-4B53361FAB62}"/>
                </a:ext>
              </a:extLst>
            </p:cNvPr>
            <p:cNvGrpSpPr/>
            <p:nvPr/>
          </p:nvGrpSpPr>
          <p:grpSpPr>
            <a:xfrm>
              <a:off x="152398" y="3188956"/>
              <a:ext cx="11887197" cy="2754644"/>
              <a:chOff x="266699" y="3398258"/>
              <a:chExt cx="11563351" cy="260063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114E08D-DF4F-47A0-B5EC-3029EBB6D4FC}"/>
                  </a:ext>
                </a:extLst>
              </p:cNvPr>
              <p:cNvSpPr/>
              <p:nvPr/>
            </p:nvSpPr>
            <p:spPr>
              <a:xfrm>
                <a:off x="266699" y="3417308"/>
                <a:ext cx="2562226" cy="2581588"/>
              </a:xfrm>
              <a:prstGeom prst="round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IN" sz="1200" b="1" u="sng" dirty="0">
                    <a:solidFill>
                      <a:srgbClr val="0753A2"/>
                    </a:solidFill>
                    <a:latin typeface="ArialRegular"/>
                  </a:rPr>
                  <a:t>Target Customer</a:t>
                </a:r>
              </a:p>
              <a:p>
                <a:pPr algn="just"/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Cobblers – </a:t>
                </a:r>
                <a:r>
                  <a:rPr lang="en-IN" sz="1200" dirty="0">
                    <a:solidFill>
                      <a:srgbClr val="0753A2"/>
                    </a:solidFill>
                    <a:latin typeface="ArialRegular"/>
                  </a:rPr>
                  <a:t>Daily quantity required is more; </a:t>
                </a:r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alternatives</a:t>
                </a:r>
                <a:r>
                  <a:rPr lang="en-IN" sz="1200" dirty="0">
                    <a:solidFill>
                      <a:srgbClr val="0753A2"/>
                    </a:solidFill>
                    <a:latin typeface="ArialRegular"/>
                  </a:rPr>
                  <a:t> used </a:t>
                </a:r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do not meet the quality  </a:t>
                </a:r>
              </a:p>
              <a:p>
                <a:pPr algn="just"/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Handicraft Artisans – </a:t>
                </a:r>
                <a:r>
                  <a:rPr lang="en-IN" sz="1200" dirty="0">
                    <a:solidFill>
                      <a:srgbClr val="0753A2"/>
                    </a:solidFill>
                    <a:latin typeface="ArialRegular"/>
                  </a:rPr>
                  <a:t>Work-item has </a:t>
                </a:r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intricate detailing</a:t>
                </a:r>
                <a:r>
                  <a:rPr lang="en-IN" sz="1200" dirty="0">
                    <a:solidFill>
                      <a:srgbClr val="0753A2"/>
                    </a:solidFill>
                    <a:latin typeface="ArialRegular"/>
                  </a:rPr>
                  <a:t>; options to </a:t>
                </a:r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carry out neat-work</a:t>
                </a:r>
              </a:p>
              <a:p>
                <a:pPr algn="just"/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DIY Artisans – </a:t>
                </a:r>
                <a:r>
                  <a:rPr lang="en-IN" sz="1200" dirty="0">
                    <a:solidFill>
                      <a:srgbClr val="0753A2"/>
                    </a:solidFill>
                    <a:latin typeface="ArialRegular"/>
                  </a:rPr>
                  <a:t>Carry out </a:t>
                </a:r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sustainable work </a:t>
                </a:r>
                <a:r>
                  <a:rPr lang="en-IN" sz="1200" dirty="0">
                    <a:solidFill>
                      <a:srgbClr val="0753A2"/>
                    </a:solidFill>
                    <a:latin typeface="ArialRegular"/>
                  </a:rPr>
                  <a:t>but the use of plastic glue sticks beats the purpose; </a:t>
                </a:r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alternatives are less cohesive </a:t>
                </a:r>
                <a:r>
                  <a:rPr lang="en-IN" sz="1200" dirty="0">
                    <a:solidFill>
                      <a:srgbClr val="0753A2"/>
                    </a:solidFill>
                    <a:latin typeface="ArialRegular"/>
                  </a:rPr>
                  <a:t>and requires considerable time to stick</a:t>
                </a:r>
              </a:p>
              <a:p>
                <a:pPr algn="just"/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95182F4-3052-4FB8-AD1D-DB4E28A29807}"/>
                  </a:ext>
                </a:extLst>
              </p:cNvPr>
              <p:cNvSpPr/>
              <p:nvPr/>
            </p:nvSpPr>
            <p:spPr>
              <a:xfrm>
                <a:off x="3267074" y="3398258"/>
                <a:ext cx="2562226" cy="2581588"/>
              </a:xfrm>
              <a:prstGeom prst="round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IN" sz="1200" b="1" u="sng" dirty="0">
                    <a:solidFill>
                      <a:srgbClr val="0753A2"/>
                    </a:solidFill>
                    <a:latin typeface="ArialRegular"/>
                  </a:rPr>
                  <a:t>Communicating the Idea</a:t>
                </a:r>
              </a:p>
              <a:p>
                <a:pPr algn="just"/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Cobblers –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Better value for money 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as one drop of Fevikwik does a better job than 5-8 drops of other adhesive.</a:t>
                </a:r>
              </a:p>
              <a:p>
                <a:pPr algn="just"/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Handicraft Artisans – R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educe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 their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adhesive usage 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and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time taken 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while also making the craft more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aesthetic and appealing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.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  <a:p>
                <a:pPr algn="just"/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DIY Artisans –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High social media engagement; 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will use a product if it has a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mass appeal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46B95DE-A1C2-472B-992C-0450EB939A99}"/>
                  </a:ext>
                </a:extLst>
              </p:cNvPr>
              <p:cNvSpPr/>
              <p:nvPr/>
            </p:nvSpPr>
            <p:spPr>
              <a:xfrm>
                <a:off x="6267449" y="3402187"/>
                <a:ext cx="2562226" cy="2581588"/>
              </a:xfrm>
              <a:prstGeom prst="round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IN" sz="1200" b="1" u="sng" dirty="0">
                    <a:solidFill>
                      <a:srgbClr val="0753A2"/>
                    </a:solidFill>
                    <a:latin typeface="ArialRegular"/>
                  </a:rPr>
                  <a:t>Market Campaign</a:t>
                </a:r>
              </a:p>
              <a:p>
                <a:pPr algn="just"/>
                <a:r>
                  <a:rPr lang="en-IN" sz="1200" dirty="0">
                    <a:solidFill>
                      <a:srgbClr val="0753A2"/>
                    </a:solidFill>
                    <a:latin typeface="ArialRegular"/>
                  </a:rPr>
                  <a:t>Driving the Behaviour Change to Creation along with repair– </a:t>
                </a:r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“AAO EK NAYA JOD BANAYE”</a:t>
                </a:r>
              </a:p>
              <a:p>
                <a:pPr algn="just"/>
                <a:endParaRPr lang="en-IN" sz="1200" b="1" dirty="0">
                  <a:solidFill>
                    <a:srgbClr val="0753A2"/>
                  </a:solidFill>
                  <a:latin typeface="ArialRegular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ü"/>
                </a:pPr>
                <a:r>
                  <a:rPr lang="en-IN" sz="1200" dirty="0">
                    <a:solidFill>
                      <a:srgbClr val="0753A2"/>
                    </a:solidFill>
                    <a:latin typeface="ArialRegular"/>
                  </a:rPr>
                  <a:t>Use of Outbound Marketing and Broadcasting; Social media marketing to </a:t>
                </a:r>
                <a:r>
                  <a:rPr lang="en-IN" sz="1200" b="1" dirty="0">
                    <a:solidFill>
                      <a:srgbClr val="0753A2"/>
                    </a:solidFill>
                    <a:latin typeface="ArialRegular"/>
                  </a:rPr>
                  <a:t>penetrate into the untapped market segment </a:t>
                </a:r>
                <a:r>
                  <a:rPr lang="en-IN" sz="1200" dirty="0">
                    <a:solidFill>
                      <a:srgbClr val="0753A2"/>
                    </a:solidFill>
                    <a:latin typeface="ArialRegular"/>
                  </a:rPr>
                  <a:t>and explore the opportunities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81837A0-FE40-4B08-87AA-7E5A76A8302F}"/>
                  </a:ext>
                </a:extLst>
              </p:cNvPr>
              <p:cNvSpPr/>
              <p:nvPr/>
            </p:nvSpPr>
            <p:spPr>
              <a:xfrm>
                <a:off x="9267824" y="3402187"/>
                <a:ext cx="2562226" cy="2581588"/>
              </a:xfrm>
              <a:prstGeom prst="round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IN" sz="1200" b="1" u="sng" dirty="0">
                    <a:solidFill>
                      <a:srgbClr val="0753A2"/>
                    </a:solidFill>
                    <a:latin typeface="ArialRegular"/>
                  </a:rPr>
                  <a:t>Brand Penetration</a:t>
                </a:r>
              </a:p>
              <a:p>
                <a:pPr marL="171450" indent="-171450" algn="just">
                  <a:buFont typeface="Wingdings" panose="05000000000000000000" pitchFamily="2" charset="2"/>
                  <a:buChar char="ü"/>
                </a:pP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Aggravating the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on-ground executives</a:t>
                </a:r>
              </a:p>
              <a:p>
                <a:pPr marL="171450" indent="-171450" algn="just">
                  <a:buFont typeface="Wingdings" panose="05000000000000000000" pitchFamily="2" charset="2"/>
                  <a:buChar char="ü"/>
                </a:pP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Radio, TV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 as a means of communication to capture their attention </a:t>
                </a:r>
              </a:p>
              <a:p>
                <a:pPr marL="171450" indent="-171450" algn="just">
                  <a:buFont typeface="Wingdings" panose="05000000000000000000" pitchFamily="2" charset="2"/>
                  <a:buChar char="ü"/>
                </a:pP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Incentivize the distributors 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of the alternative products </a:t>
                </a:r>
              </a:p>
              <a:p>
                <a:pPr marL="171450" indent="-171450" algn="just">
                  <a:buFont typeface="Wingdings" panose="05000000000000000000" pitchFamily="2" charset="2"/>
                  <a:buChar char="ü"/>
                </a:pP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Espouse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 the handicraft artisans with the benefits</a:t>
                </a:r>
              </a:p>
              <a:p>
                <a:pPr marL="171450" indent="-171450" algn="just">
                  <a:buFont typeface="Wingdings" panose="05000000000000000000" pitchFamily="2" charset="2"/>
                  <a:buChar char="ü"/>
                </a:pP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Target social media / Instagram influencers 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involved extensively in DIY for paid promotions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D216AFB-9DCD-45E2-AA08-DEB70334BD2C}"/>
              </a:ext>
            </a:extLst>
          </p:cNvPr>
          <p:cNvSpPr txBox="1"/>
          <p:nvPr/>
        </p:nvSpPr>
        <p:spPr>
          <a:xfrm>
            <a:off x="4209878" y="129386"/>
            <a:ext cx="3772235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16147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B438E1-E2D8-40EE-A3DF-09A402560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27552"/>
              </p:ext>
            </p:extLst>
          </p:nvPr>
        </p:nvGraphicFramePr>
        <p:xfrm>
          <a:off x="2032000" y="6391276"/>
          <a:ext cx="8128000" cy="39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DAFEAC-77FC-46C2-B6EE-B103512A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07932"/>
              </p:ext>
            </p:extLst>
          </p:nvPr>
        </p:nvGraphicFramePr>
        <p:xfrm>
          <a:off x="831850" y="6361031"/>
          <a:ext cx="10445750" cy="420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989C60-4D94-4CB8-8304-D21F346CF8FE}"/>
              </a:ext>
            </a:extLst>
          </p:cNvPr>
          <p:cNvSpPr txBox="1"/>
          <p:nvPr/>
        </p:nvSpPr>
        <p:spPr>
          <a:xfrm>
            <a:off x="3549568" y="177011"/>
            <a:ext cx="5010313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THE BUSINESS MODEL CANVAS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0D19AA-D3A5-4194-A89E-D8F42BC8E61A}"/>
              </a:ext>
            </a:extLst>
          </p:cNvPr>
          <p:cNvCxnSpPr>
            <a:cxnSpLocks/>
          </p:cNvCxnSpPr>
          <p:nvPr/>
        </p:nvCxnSpPr>
        <p:spPr>
          <a:xfrm>
            <a:off x="2486025" y="2463048"/>
            <a:ext cx="222885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C07395-105F-4548-857D-7739A2697F38}"/>
              </a:ext>
            </a:extLst>
          </p:cNvPr>
          <p:cNvGrpSpPr/>
          <p:nvPr/>
        </p:nvGrpSpPr>
        <p:grpSpPr>
          <a:xfrm>
            <a:off x="279797" y="828674"/>
            <a:ext cx="11715750" cy="5067301"/>
            <a:chOff x="247650" y="828674"/>
            <a:chExt cx="11715750" cy="506730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47B8A9F-043A-43ED-9442-D9800B101552}"/>
                </a:ext>
              </a:extLst>
            </p:cNvPr>
            <p:cNvGrpSpPr/>
            <p:nvPr/>
          </p:nvGrpSpPr>
          <p:grpSpPr>
            <a:xfrm>
              <a:off x="247650" y="828674"/>
              <a:ext cx="11696700" cy="5067301"/>
              <a:chOff x="247650" y="838199"/>
              <a:chExt cx="11696700" cy="505777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5896F-8624-4ED4-8809-CC050F2898CD}"/>
                  </a:ext>
                </a:extLst>
              </p:cNvPr>
              <p:cNvSpPr/>
              <p:nvPr/>
            </p:nvSpPr>
            <p:spPr>
              <a:xfrm>
                <a:off x="266700" y="838199"/>
                <a:ext cx="11668125" cy="5057775"/>
              </a:xfrm>
              <a:prstGeom prst="rect">
                <a:avLst/>
              </a:pr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0753A2"/>
                  </a:solidFill>
                  <a:latin typeface="ArialRegular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8940B58-9245-4112-8266-506A7F586060}"/>
                  </a:ext>
                </a:extLst>
              </p:cNvPr>
              <p:cNvCxnSpPr/>
              <p:nvPr/>
            </p:nvCxnSpPr>
            <p:spPr>
              <a:xfrm>
                <a:off x="247650" y="4229100"/>
                <a:ext cx="1169670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83675C8-74DF-4D50-B722-28F3B98E36C1}"/>
                  </a:ext>
                </a:extLst>
              </p:cNvPr>
              <p:cNvCxnSpPr>
                <a:cxnSpLocks/>
                <a:endCxn id="2" idx="2"/>
              </p:cNvCxnSpPr>
              <p:nvPr/>
            </p:nvCxnSpPr>
            <p:spPr>
              <a:xfrm flipH="1">
                <a:off x="6100763" y="4229100"/>
                <a:ext cx="4762" cy="16668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8D8E8A7-A8BF-4063-B206-E914916412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838200"/>
                <a:ext cx="0" cy="33909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FA229A5-233E-44AD-9231-4F9340A54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9650" y="838199"/>
                <a:ext cx="0" cy="33909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56DE699-844D-4D2C-861D-19C60D07AE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8525" y="838199"/>
                <a:ext cx="0" cy="33909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4152BF3-D0B8-44B9-9A95-92DA7E860A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72625" y="838199"/>
                <a:ext cx="0" cy="33909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9C3A3FD-D694-408E-AD1B-BEB3A815D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6025" y="2463048"/>
                <a:ext cx="233362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0B5132F-6CE8-4E14-8676-46A295615B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8525" y="2463048"/>
                <a:ext cx="232410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AB4E09-B78A-4CE7-BC74-DB987B784BC5}"/>
                </a:ext>
              </a:extLst>
            </p:cNvPr>
            <p:cNvSpPr txBox="1"/>
            <p:nvPr/>
          </p:nvSpPr>
          <p:spPr>
            <a:xfrm>
              <a:off x="4819649" y="869236"/>
              <a:ext cx="241935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Value Proposition</a:t>
              </a:r>
            </a:p>
            <a:p>
              <a:pPr algn="ctr"/>
              <a:endParaRPr lang="en-IN" sz="1200" b="1" u="sng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Driving the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consumers’ behavior towards creation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which has otherwise been about fixation for a diverse portfolio</a:t>
              </a:r>
            </a:p>
            <a:p>
              <a:pPr algn="just"/>
              <a:endParaRPr lang="en-US" sz="1200" b="1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Better value for money 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as one drop of Fevikwik does a better job than 5-8 drops of other adhesive.</a:t>
              </a:r>
            </a:p>
            <a:p>
              <a:pPr algn="just"/>
              <a:endParaRPr lang="en-IN" sz="1200" b="1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R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educe their adhesive usage and time taken while also making the craft more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aesthetic and appealing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.</a:t>
              </a:r>
              <a:endParaRPr lang="en-US" sz="1200" b="1" dirty="0">
                <a:solidFill>
                  <a:srgbClr val="0753A2"/>
                </a:solidFill>
                <a:latin typeface="ArialRegular"/>
              </a:endParaRPr>
            </a:p>
            <a:p>
              <a:pPr algn="ctr"/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0AEC8C-88F7-4C0A-BF3D-43BD66B18FD7}"/>
                </a:ext>
              </a:extLst>
            </p:cNvPr>
            <p:cNvSpPr txBox="1"/>
            <p:nvPr/>
          </p:nvSpPr>
          <p:spPr>
            <a:xfrm>
              <a:off x="2443162" y="858919"/>
              <a:ext cx="24193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Key Resources</a:t>
              </a:r>
            </a:p>
            <a:p>
              <a:pPr algn="ctr"/>
              <a:endParaRPr lang="en-IN" sz="1200" b="1" u="sng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Expansion via partnerships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Introduction of  </a:t>
              </a:r>
              <a:r>
                <a:rPr lang="en-IN" sz="1200" b="1" dirty="0">
                  <a:solidFill>
                    <a:srgbClr val="0753A2"/>
                  </a:solidFill>
                  <a:latin typeface="ArialRegular"/>
                </a:rPr>
                <a:t>new thought </a:t>
              </a: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along with the existing one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Broadcasting via traditional modes of communication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AB0731-D934-4635-820F-10A8201B5A40}"/>
                </a:ext>
              </a:extLst>
            </p:cNvPr>
            <p:cNvSpPr txBox="1"/>
            <p:nvPr/>
          </p:nvSpPr>
          <p:spPr>
            <a:xfrm>
              <a:off x="2440783" y="2485157"/>
              <a:ext cx="24193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Key Activities</a:t>
              </a:r>
            </a:p>
            <a:p>
              <a:pPr algn="ctr"/>
              <a:endParaRPr lang="en-IN" sz="1200" b="1" u="sng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0753A2"/>
                  </a:solidFill>
                  <a:latin typeface="ArialRegular"/>
                </a:rPr>
                <a:t>Expansion – </a:t>
              </a: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Diversifying the portfolio of consumers of the product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0753A2"/>
                  </a:solidFill>
                  <a:latin typeface="ArialRegular"/>
                </a:rPr>
                <a:t>Behavioural Change – </a:t>
              </a: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Incorporating a different perspective of the product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BFC7DE-F4BF-4F58-899B-7DC9F99F96C5}"/>
                </a:ext>
              </a:extLst>
            </p:cNvPr>
            <p:cNvSpPr txBox="1"/>
            <p:nvPr/>
          </p:nvSpPr>
          <p:spPr>
            <a:xfrm>
              <a:off x="266700" y="858918"/>
              <a:ext cx="2187178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Key Partners</a:t>
              </a:r>
            </a:p>
            <a:p>
              <a:pPr algn="ctr"/>
              <a:endParaRPr lang="en-IN" sz="1200" b="1" u="sng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Aggravating </a:t>
              </a:r>
              <a:r>
                <a:rPr lang="en-IN" sz="1200" b="1" dirty="0">
                  <a:solidFill>
                    <a:srgbClr val="0753A2"/>
                  </a:solidFill>
                  <a:latin typeface="ArialRegular"/>
                </a:rPr>
                <a:t>on-ground sales executive </a:t>
              </a: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for targeted marketing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0753A2"/>
                  </a:solidFill>
                  <a:latin typeface="ArialRegular"/>
                </a:rPr>
                <a:t>Incentivize the distributors </a:t>
              </a: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who are currently selling alternative adhesives for pitching their customers of Fevikwik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0753A2"/>
                  </a:solidFill>
                  <a:latin typeface="ArialRegular"/>
                </a:rPr>
                <a:t>Instagram influencers and handicraft artisans </a:t>
              </a: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to use Fevikwik in their creations to portray itself as cool and artistic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2366D7-9225-42F4-B500-1D977050C6E3}"/>
                </a:ext>
              </a:extLst>
            </p:cNvPr>
            <p:cNvSpPr txBox="1"/>
            <p:nvPr/>
          </p:nvSpPr>
          <p:spPr>
            <a:xfrm>
              <a:off x="7196138" y="858918"/>
              <a:ext cx="24193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Customer Relationships</a:t>
              </a:r>
            </a:p>
            <a:p>
              <a:pPr algn="ctr"/>
              <a:endParaRPr lang="en-IN" sz="1200" b="1" u="sng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0753A2"/>
                  </a:solidFill>
                  <a:latin typeface="ArialRegular"/>
                </a:rPr>
                <a:t>Offer literacy </a:t>
              </a: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of the use Fevikwik to segment needed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Portray consumers as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cool and artistic people 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439458-B55D-481A-B0AA-525D5AB99F35}"/>
                </a:ext>
              </a:extLst>
            </p:cNvPr>
            <p:cNvSpPr txBox="1"/>
            <p:nvPr/>
          </p:nvSpPr>
          <p:spPr>
            <a:xfrm>
              <a:off x="9544050" y="868714"/>
              <a:ext cx="241935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Customer Segment</a:t>
              </a:r>
            </a:p>
            <a:p>
              <a:pPr algn="ctr"/>
              <a:endParaRPr lang="en-IN" sz="1200" b="1" u="sng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0753A2"/>
                  </a:solidFill>
                  <a:latin typeface="ArialRegular"/>
                </a:rPr>
                <a:t>Cobblers – </a:t>
              </a: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Daily quantity required is more; alternatives used do not meet the quality  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IN" sz="1200" b="1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0753A2"/>
                  </a:solidFill>
                  <a:latin typeface="ArialRegular"/>
                </a:rPr>
                <a:t>Handicraft Artisans – </a:t>
              </a: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Work-item has intricate detailing; options to carry out neat-work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IN" sz="1200" b="1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b="1" dirty="0">
                  <a:solidFill>
                    <a:srgbClr val="0753A2"/>
                  </a:solidFill>
                  <a:latin typeface="ArialRegular"/>
                </a:rPr>
                <a:t>DIY Artisans – </a:t>
              </a: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Carry out sustainable work but the use of plastic glue sticks beats the purpose; alternatives are less cohesive and requires considerable time to stick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1462DC-A067-49E7-AC27-787A3E236841}"/>
                </a:ext>
              </a:extLst>
            </p:cNvPr>
            <p:cNvSpPr txBox="1"/>
            <p:nvPr/>
          </p:nvSpPr>
          <p:spPr>
            <a:xfrm>
              <a:off x="7200900" y="2485063"/>
              <a:ext cx="24193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Channels</a:t>
              </a:r>
            </a:p>
            <a:p>
              <a:pPr algn="ctr"/>
              <a:endParaRPr lang="en-IN" sz="1200" b="1" u="sng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Broadcasting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Outbound Marketing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Social-Media / Instagram Marketing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D9C623-7320-423D-9CC3-CF67EC28053F}"/>
                </a:ext>
              </a:extLst>
            </p:cNvPr>
            <p:cNvSpPr txBox="1"/>
            <p:nvPr/>
          </p:nvSpPr>
          <p:spPr>
            <a:xfrm>
              <a:off x="6134099" y="4244918"/>
              <a:ext cx="577215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Revenue Streams</a:t>
              </a:r>
            </a:p>
            <a:p>
              <a:pPr algn="ctr"/>
              <a:endParaRPr lang="en-IN" sz="1200" b="1" u="sng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Market share increments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Existing usage increment of sales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94B9AB-47D5-4302-B663-E47ABD4181DF}"/>
                </a:ext>
              </a:extLst>
            </p:cNvPr>
            <p:cNvSpPr txBox="1"/>
            <p:nvPr/>
          </p:nvSpPr>
          <p:spPr>
            <a:xfrm>
              <a:off x="266700" y="4254535"/>
              <a:ext cx="58054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753A2"/>
                  </a:solidFill>
                  <a:highlight>
                    <a:srgbClr val="FFC30C"/>
                  </a:highlight>
                  <a:latin typeface="ArialRegular"/>
                </a:rPr>
                <a:t>Cost Structure</a:t>
              </a:r>
            </a:p>
            <a:p>
              <a:pPr algn="ctr"/>
              <a:endParaRPr lang="en-IN" sz="1200" b="1" u="sng" dirty="0">
                <a:solidFill>
                  <a:srgbClr val="0753A2"/>
                </a:solidFill>
                <a:latin typeface="ArialRegular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Partnership Costs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Marketing and Customer Services Costs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On-field drives</a:t>
              </a: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en-IN" sz="1200" dirty="0">
                  <a:solidFill>
                    <a:srgbClr val="0753A2"/>
                  </a:solidFill>
                  <a:latin typeface="ArialRegular"/>
                </a:rPr>
                <a:t>Incentives to Distributors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0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68134B5-EA3F-4C5D-9CC1-4ADC2F5F7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1002480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" name="Arrow: Right 33">
            <a:extLst>
              <a:ext uri="{FF2B5EF4-FFF2-40B4-BE49-F238E27FC236}">
                <a16:creationId xmlns:a16="http://schemas.microsoft.com/office/drawing/2014/main" id="{2D221BB8-41B2-4426-9DEF-8533A49B4E72}"/>
              </a:ext>
            </a:extLst>
          </p:cNvPr>
          <p:cNvSpPr/>
          <p:nvPr/>
        </p:nvSpPr>
        <p:spPr>
          <a:xfrm>
            <a:off x="5860594" y="1906114"/>
            <a:ext cx="470803" cy="220689"/>
          </a:xfrm>
          <a:prstGeom prst="rightArrow">
            <a:avLst/>
          </a:prstGeom>
          <a:solidFill>
            <a:srgbClr val="FFC30C"/>
          </a:solidFill>
          <a:ln w="28575"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5EFA44C-62C8-4C4F-8BFA-AAA00995649A}"/>
              </a:ext>
            </a:extLst>
          </p:cNvPr>
          <p:cNvGrpSpPr/>
          <p:nvPr/>
        </p:nvGrpSpPr>
        <p:grpSpPr>
          <a:xfrm>
            <a:off x="658046" y="667898"/>
            <a:ext cx="10875898" cy="5303094"/>
            <a:chOff x="658046" y="667898"/>
            <a:chExt cx="10875898" cy="530309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938CB56-E17E-4F64-AC71-A8164DAB16C7}"/>
                </a:ext>
              </a:extLst>
            </p:cNvPr>
            <p:cNvGrpSpPr/>
            <p:nvPr/>
          </p:nvGrpSpPr>
          <p:grpSpPr>
            <a:xfrm>
              <a:off x="658046" y="670241"/>
              <a:ext cx="5047424" cy="2428876"/>
              <a:chOff x="180247" y="1038586"/>
              <a:chExt cx="5982109" cy="3290641"/>
            </a:xfrm>
          </p:grpSpPr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DEDE6A2-31B1-4FCD-B973-981CA7958A7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78459334"/>
                  </p:ext>
                </p:extLst>
              </p:nvPr>
            </p:nvGraphicFramePr>
            <p:xfrm>
              <a:off x="180247" y="1402007"/>
              <a:ext cx="5982109" cy="29272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74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160629">
                    <a:tc>
                      <a:txBody>
                        <a:bodyPr/>
                        <a:lstStyle/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Inception in 1959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Pioneer in consumer and specialties </a:t>
                          </a:r>
                          <a:r>
                            <a:rPr lang="en-IN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chemicals in India</a:t>
                          </a:r>
                        </a:p>
                        <a:p>
                          <a:pPr marL="171450" marR="0" lvl="0" indent="-17145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Market leader in adhesives</a:t>
                          </a:r>
                          <a:endParaRPr lang="en-IN" sz="1200" b="0" i="0" u="none" strike="noStrike" baseline="0" dirty="0">
                            <a:solidFill>
                              <a:srgbClr val="0753A2"/>
                            </a:solidFill>
                            <a:latin typeface="ArialRegular"/>
                          </a:endParaRP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Diverse product portfolio from adhesives, sealants, waterproofing solutions and construction chemicals to arts &amp; crafts, and it is ever-evolving</a:t>
                          </a:r>
                          <a:endParaRPr lang="en-IN" sz="1200" b="0" i="0" u="none" strike="noStrike" baseline="0" dirty="0">
                            <a:solidFill>
                              <a:srgbClr val="0753A2"/>
                            </a:solidFill>
                            <a:latin typeface="ArialRegular"/>
                          </a:endParaRP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Robust and growing network, products are accessible across demographics and geographies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Brands in the portfolio have become trusted household and industrial names across the country and beyond</a:t>
                          </a:r>
                          <a:endParaRPr lang="en-IN" sz="1200" dirty="0">
                            <a:solidFill>
                              <a:srgbClr val="0753A2"/>
                            </a:solidFill>
                            <a:latin typeface="ArialRegular"/>
                          </a:endParaRPr>
                        </a:p>
                      </a:txBody>
                      <a:tcPr marL="51435" marR="51435" marT="25718" marB="25718"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BEF27A0-18AB-4650-954F-B0EA06C238FD}"/>
                  </a:ext>
                </a:extLst>
              </p:cNvPr>
              <p:cNvSpPr/>
              <p:nvPr/>
            </p:nvSpPr>
            <p:spPr>
              <a:xfrm>
                <a:off x="1599716" y="1038586"/>
                <a:ext cx="3143170" cy="363421"/>
              </a:xfrm>
              <a:prstGeom prst="roundRect">
                <a:avLst/>
              </a:prstGeom>
              <a:solidFill>
                <a:srgbClr val="FFC30C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ArialRegular"/>
                  </a:rPr>
                  <a:t>Pidilite Industries Limited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FA432-7039-4833-9936-CBC2C64E767A}"/>
                </a:ext>
              </a:extLst>
            </p:cNvPr>
            <p:cNvGrpSpPr/>
            <p:nvPr/>
          </p:nvGrpSpPr>
          <p:grpSpPr>
            <a:xfrm>
              <a:off x="6486520" y="667898"/>
              <a:ext cx="5047424" cy="2428876"/>
              <a:chOff x="180247" y="1038586"/>
              <a:chExt cx="5982109" cy="3290640"/>
            </a:xfrm>
          </p:grpSpPr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5A66EC6D-BC8B-48EB-A425-56C06D46FE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94081730"/>
                  </p:ext>
                </p:extLst>
              </p:nvPr>
            </p:nvGraphicFramePr>
            <p:xfrm>
              <a:off x="180247" y="1402007"/>
              <a:ext cx="5982109" cy="29272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74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160629">
                    <a:tc>
                      <a:txBody>
                        <a:bodyPr/>
                        <a:lstStyle/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kern="1200" baseline="0" dirty="0">
                              <a:solidFill>
                                <a:srgbClr val="0753A2"/>
                              </a:solidFill>
                              <a:latin typeface="ArialRegular"/>
                              <a:ea typeface="+mn-ea"/>
                              <a:cs typeface="+mn-cs"/>
                            </a:rPr>
                            <a:t>More than three decades of existence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kern="1200" baseline="0" dirty="0">
                              <a:solidFill>
                                <a:srgbClr val="0753A2"/>
                              </a:solidFill>
                              <a:latin typeface="ArialRegular"/>
                              <a:ea typeface="+mn-ea"/>
                              <a:cs typeface="+mn-cs"/>
                            </a:rPr>
                            <a:t>Pioneer of instant adhesives in India and the undisputed category leader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kern="1200" baseline="0" dirty="0">
                              <a:solidFill>
                                <a:srgbClr val="0753A2"/>
                              </a:solidFill>
                              <a:latin typeface="ArialRegular"/>
                              <a:ea typeface="+mn-ea"/>
                              <a:cs typeface="+mn-cs"/>
                            </a:rPr>
                            <a:t>More than 70% market share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kern="1200" baseline="0" dirty="0">
                              <a:solidFill>
                                <a:srgbClr val="0753A2"/>
                              </a:solidFill>
                              <a:latin typeface="ArialRegular"/>
                              <a:ea typeface="+mn-ea"/>
                              <a:cs typeface="+mn-cs"/>
                            </a:rPr>
                            <a:t>Legendary iconic campaigns, solid distribution strength and efficacy of product, it has become a household name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kern="1200" baseline="0" dirty="0">
                              <a:solidFill>
                                <a:srgbClr val="0753A2"/>
                              </a:solidFill>
                              <a:latin typeface="ArialRegular"/>
                              <a:ea typeface="+mn-ea"/>
                              <a:cs typeface="+mn-cs"/>
                            </a:rPr>
                            <a:t>Inexorable leadership stance despite the challenges by duplicate brands, me-too players and aggressive Chinese imports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dirty="0">
                              <a:solidFill>
                                <a:srgbClr val="0753A2"/>
                              </a:solidFill>
                              <a:effectLst/>
                              <a:latin typeface="ArialRegular"/>
                            </a:rPr>
                            <a:t>Available in a variety of pack sizes including a handy Rs. 5 SKUs, and can be bought at hardware stores, kirana's, stationery outlets, etc.</a:t>
                          </a:r>
                          <a:endParaRPr lang="en-US" sz="1200" b="0" i="0" u="none" strike="noStrike" kern="1200" baseline="0" dirty="0">
                            <a:solidFill>
                              <a:srgbClr val="0753A2"/>
                            </a:solidFill>
                            <a:latin typeface="ArialRegular"/>
                            <a:ea typeface="+mn-ea"/>
                            <a:cs typeface="+mn-cs"/>
                          </a:endParaRPr>
                        </a:p>
                      </a:txBody>
                      <a:tcPr marL="51435" marR="51435" marT="25718" marB="25718"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697E12D2-CA9E-42B5-9EDA-0EBACD585C1C}"/>
                  </a:ext>
                </a:extLst>
              </p:cNvPr>
              <p:cNvSpPr/>
              <p:nvPr/>
            </p:nvSpPr>
            <p:spPr>
              <a:xfrm>
                <a:off x="1599716" y="1038586"/>
                <a:ext cx="3143170" cy="363421"/>
              </a:xfrm>
              <a:prstGeom prst="roundRect">
                <a:avLst/>
              </a:prstGeom>
              <a:solidFill>
                <a:srgbClr val="FFC30C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ArialRegular"/>
                  </a:rPr>
                  <a:t>Journey of Fevikwik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4E1BEA-F563-4A4C-B757-CFF41DC0A04D}"/>
                </a:ext>
              </a:extLst>
            </p:cNvPr>
            <p:cNvGrpSpPr/>
            <p:nvPr/>
          </p:nvGrpSpPr>
          <p:grpSpPr>
            <a:xfrm>
              <a:off x="658046" y="3542116"/>
              <a:ext cx="5047424" cy="2428876"/>
              <a:chOff x="180247" y="1038586"/>
              <a:chExt cx="5982109" cy="3290640"/>
            </a:xfrm>
          </p:grpSpPr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79E19835-3E92-4D54-9D82-40D8C445BB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29158536"/>
                  </p:ext>
                </p:extLst>
              </p:nvPr>
            </p:nvGraphicFramePr>
            <p:xfrm>
              <a:off x="180247" y="1402007"/>
              <a:ext cx="5982109" cy="29272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74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160629">
                    <a:tc>
                      <a:txBody>
                        <a:bodyPr/>
                        <a:lstStyle/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Increase the brand scores on salience, likeability, and brand appeal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Change the target audience's perception from repair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Taking Fevikwik towards a new horizon by adding a new perspective of </a:t>
                          </a:r>
                          <a:r>
                            <a:rPr lang="en-US" sz="1200" b="1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MAKING THINGS</a:t>
                          </a:r>
                          <a:r>
                            <a:rPr lang="en-US" sz="1200" b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, not just fixing things </a:t>
                          </a:r>
                          <a:endParaRPr lang="en-IN" sz="1200" b="0" dirty="0">
                            <a:solidFill>
                              <a:srgbClr val="0753A2"/>
                            </a:solidFill>
                            <a:latin typeface="ArialRegular"/>
                          </a:endParaRPr>
                        </a:p>
                      </a:txBody>
                      <a:tcPr marL="51435" marR="51435" marT="25718" marB="25718"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7BB93BC-E992-4871-83DB-F2CB1AE99D51}"/>
                  </a:ext>
                </a:extLst>
              </p:cNvPr>
              <p:cNvSpPr/>
              <p:nvPr/>
            </p:nvSpPr>
            <p:spPr>
              <a:xfrm>
                <a:off x="1599716" y="1038586"/>
                <a:ext cx="3143170" cy="363421"/>
              </a:xfrm>
              <a:prstGeom prst="roundRect">
                <a:avLst/>
              </a:prstGeom>
              <a:solidFill>
                <a:srgbClr val="FFC30C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ArialRegular"/>
                  </a:rPr>
                  <a:t>Fevikwik – What Next?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599DDB8-6C40-4D92-B867-71FF44CFE3FA}"/>
                </a:ext>
              </a:extLst>
            </p:cNvPr>
            <p:cNvGrpSpPr/>
            <p:nvPr/>
          </p:nvGrpSpPr>
          <p:grpSpPr>
            <a:xfrm>
              <a:off x="6486520" y="3542116"/>
              <a:ext cx="5047424" cy="2428876"/>
              <a:chOff x="180247" y="1038586"/>
              <a:chExt cx="5982109" cy="3290638"/>
            </a:xfrm>
          </p:grpSpPr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7147829-6318-4E70-AF5C-D2A962FBA0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25330546"/>
                  </p:ext>
                </p:extLst>
              </p:nvPr>
            </p:nvGraphicFramePr>
            <p:xfrm>
              <a:off x="180247" y="1402007"/>
              <a:ext cx="5982109" cy="29272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74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160629">
                    <a:tc>
                      <a:txBody>
                        <a:bodyPr/>
                        <a:lstStyle/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Broke the tradition to create a shift in its communications and target audience, and at the same time expand the category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Despite being the pioneer of instant adhesives, growth slow down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Realized it had to chart a fresh course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baseline="0" dirty="0">
                              <a:solidFill>
                                <a:srgbClr val="0753A2"/>
                              </a:solidFill>
                              <a:latin typeface="ArialRegular"/>
                            </a:rPr>
                            <a:t>Switched its focus to the ‘Woman of the House’, to widen usage and aid growth, using a TV based campaign to highlight its ease of use and help women become more confident repairers. The campaign succeeded with results exceeding all expectations, helping revive growth</a:t>
                          </a:r>
                        </a:p>
                        <a:p>
                          <a:pPr marL="171450" indent="-171450" algn="just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b="0" i="0" u="none" strike="noStrike" kern="1200" baseline="0" dirty="0">
                              <a:solidFill>
                                <a:srgbClr val="0753A2"/>
                              </a:solidFill>
                              <a:latin typeface="ArialRegular"/>
                              <a:ea typeface="+mn-ea"/>
                              <a:cs typeface="+mn-cs"/>
                            </a:rPr>
                            <a:t>Backing such growth, the task now is to chart the next strategic course and aiding brand growth</a:t>
                          </a:r>
                          <a:endParaRPr lang="en-IN" sz="1200" dirty="0">
                            <a:solidFill>
                              <a:srgbClr val="0753A2"/>
                            </a:solidFill>
                            <a:latin typeface="ArialRegular"/>
                          </a:endParaRPr>
                        </a:p>
                      </a:txBody>
                      <a:tcPr marL="51435" marR="51435" marT="25718" marB="25718"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1EB3C45-76C4-4ED5-A660-5A172FA6ABC4}"/>
                  </a:ext>
                </a:extLst>
              </p:cNvPr>
              <p:cNvSpPr/>
              <p:nvPr/>
            </p:nvSpPr>
            <p:spPr>
              <a:xfrm>
                <a:off x="1599716" y="1038586"/>
                <a:ext cx="3143170" cy="363421"/>
              </a:xfrm>
              <a:prstGeom prst="roundRect">
                <a:avLst/>
              </a:prstGeom>
              <a:solidFill>
                <a:srgbClr val="FFC30C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ArialRegular"/>
                  </a:rPr>
                  <a:t>Fevikwik – Until Now!</a:t>
                </a:r>
              </a:p>
            </p:txBody>
          </p:sp>
        </p:grp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063452EF-1BFD-4B19-8B4A-F74D75DE4B39}"/>
                </a:ext>
              </a:extLst>
            </p:cNvPr>
            <p:cNvSpPr/>
            <p:nvPr/>
          </p:nvSpPr>
          <p:spPr>
            <a:xfrm rot="10800000">
              <a:off x="5860593" y="4780332"/>
              <a:ext cx="470804" cy="220689"/>
            </a:xfrm>
            <a:prstGeom prst="rightArrow">
              <a:avLst/>
            </a:prstGeom>
            <a:solidFill>
              <a:srgbClr val="FFC30C"/>
            </a:solidFill>
            <a:ln w="28575">
              <a:solidFill>
                <a:srgbClr val="FFC3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33B12F67-4A54-409C-8801-24743A10F95A}"/>
                </a:ext>
              </a:extLst>
            </p:cNvPr>
            <p:cNvSpPr/>
            <p:nvPr/>
          </p:nvSpPr>
          <p:spPr>
            <a:xfrm rot="5400000">
              <a:off x="8937693" y="3204186"/>
              <a:ext cx="364571" cy="219493"/>
            </a:xfrm>
            <a:prstGeom prst="rightArrow">
              <a:avLst/>
            </a:prstGeom>
            <a:solidFill>
              <a:srgbClr val="FFC30C"/>
            </a:solidFill>
            <a:ln w="28575">
              <a:solidFill>
                <a:srgbClr val="FFC3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028AF94-E54F-495C-B4CE-73CC8C383B10}"/>
              </a:ext>
            </a:extLst>
          </p:cNvPr>
          <p:cNvSpPr txBox="1"/>
          <p:nvPr/>
        </p:nvSpPr>
        <p:spPr>
          <a:xfrm>
            <a:off x="5182955" y="129722"/>
            <a:ext cx="1826081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3194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Box 186">
            <a:extLst>
              <a:ext uri="{FF2B5EF4-FFF2-40B4-BE49-F238E27FC236}">
                <a16:creationId xmlns:a16="http://schemas.microsoft.com/office/drawing/2014/main" id="{C8104446-871F-40C8-97A4-DC570C3FEF24}"/>
              </a:ext>
            </a:extLst>
          </p:cNvPr>
          <p:cNvSpPr txBox="1"/>
          <p:nvPr/>
        </p:nvSpPr>
        <p:spPr>
          <a:xfrm>
            <a:off x="9019200" y="5661342"/>
            <a:ext cx="2674877" cy="41549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rgbClr val="0753A2"/>
                </a:solidFill>
                <a:latin typeface="ArialRegular"/>
              </a:rPr>
              <a:t>Not Applicable</a:t>
            </a:r>
          </a:p>
          <a:p>
            <a:pPr algn="ctr"/>
            <a:endParaRPr lang="en-IN" sz="900" b="1" dirty="0">
              <a:solidFill>
                <a:srgbClr val="0753A2"/>
              </a:solidFill>
              <a:latin typeface="ArialRegular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CCE12E-CEC4-4C6C-9D2B-DFE9AAFF9B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0" t="-1545" r="23466" b="7333"/>
          <a:stretch/>
        </p:blipFill>
        <p:spPr>
          <a:xfrm>
            <a:off x="9038785" y="1555730"/>
            <a:ext cx="1376441" cy="17017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9A6BCC-F1C2-4D4F-A27E-DC512CE5C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804" y="1617004"/>
            <a:ext cx="1402411" cy="16542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A160FB-94D9-49D9-85BA-978C2CDCA1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7" t="14779" r="21826"/>
          <a:stretch/>
        </p:blipFill>
        <p:spPr>
          <a:xfrm>
            <a:off x="5974080" y="1611446"/>
            <a:ext cx="1401929" cy="1672357"/>
          </a:xfrm>
          <a:prstGeom prst="rect">
            <a:avLst/>
          </a:prstGeom>
          <a:ln>
            <a:noFill/>
          </a:ln>
        </p:spPr>
      </p:pic>
      <p:sp>
        <p:nvSpPr>
          <p:cNvPr id="33" name="Rectangle: Diagonal Corners Rounded 32">
            <a:extLst>
              <a:ext uri="{FF2B5EF4-FFF2-40B4-BE49-F238E27FC236}">
                <a16:creationId xmlns:a16="http://schemas.microsoft.com/office/drawing/2014/main" id="{EB752F9D-26AE-411A-8F34-EDBF329889C8}"/>
              </a:ext>
            </a:extLst>
          </p:cNvPr>
          <p:cNvSpPr/>
          <p:nvPr/>
        </p:nvSpPr>
        <p:spPr>
          <a:xfrm>
            <a:off x="174019" y="797377"/>
            <a:ext cx="2578281" cy="30777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997887-3458-45AA-90DD-7526C4709508}"/>
              </a:ext>
            </a:extLst>
          </p:cNvPr>
          <p:cNvSpPr txBox="1"/>
          <p:nvPr/>
        </p:nvSpPr>
        <p:spPr>
          <a:xfrm>
            <a:off x="4085578" y="131066"/>
            <a:ext cx="383602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MARKET RESEARCH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8920D9C-DE0C-4170-BEF6-C06026D35189}"/>
              </a:ext>
            </a:extLst>
          </p:cNvPr>
          <p:cNvSpPr/>
          <p:nvPr/>
        </p:nvSpPr>
        <p:spPr>
          <a:xfrm flipH="1">
            <a:off x="3043097" y="762000"/>
            <a:ext cx="1338221" cy="1068490"/>
          </a:xfrm>
          <a:custGeom>
            <a:avLst/>
            <a:gdLst>
              <a:gd name="connsiteX0" fmla="*/ 1338221 w 1338221"/>
              <a:gd name="connsiteY0" fmla="*/ 0 h 804016"/>
              <a:gd name="connsiteX1" fmla="*/ 1338221 w 1338221"/>
              <a:gd name="connsiteY1" fmla="*/ 518661 h 804016"/>
              <a:gd name="connsiteX2" fmla="*/ 1078784 w 1338221"/>
              <a:gd name="connsiteY2" fmla="*/ 518661 h 804016"/>
              <a:gd name="connsiteX3" fmla="*/ 1129652 w 1338221"/>
              <a:gd name="connsiteY3" fmla="*/ 804016 h 804016"/>
              <a:gd name="connsiteX4" fmla="*/ 917628 w 1338221"/>
              <a:gd name="connsiteY4" fmla="*/ 518661 h 804016"/>
              <a:gd name="connsiteX5" fmla="*/ 0 w 1338221"/>
              <a:gd name="connsiteY5" fmla="*/ 518661 h 804016"/>
              <a:gd name="connsiteX6" fmla="*/ 0 w 1338221"/>
              <a:gd name="connsiteY6" fmla="*/ 103732 h 80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8221" h="804016">
                <a:moveTo>
                  <a:pt x="1338221" y="0"/>
                </a:moveTo>
                <a:lnTo>
                  <a:pt x="1338221" y="518661"/>
                </a:lnTo>
                <a:lnTo>
                  <a:pt x="1078784" y="518661"/>
                </a:lnTo>
                <a:lnTo>
                  <a:pt x="1129652" y="804016"/>
                </a:lnTo>
                <a:lnTo>
                  <a:pt x="917628" y="518661"/>
                </a:lnTo>
                <a:lnTo>
                  <a:pt x="0" y="518661"/>
                </a:lnTo>
                <a:lnTo>
                  <a:pt x="0" y="103732"/>
                </a:lnTo>
                <a:close/>
              </a:path>
            </a:pathLst>
          </a:cu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200" dirty="0">
              <a:solidFill>
                <a:schemeClr val="tx1"/>
              </a:solidFill>
              <a:latin typeface="ArialRegular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8AD8A8-343D-478A-97BD-4A98C6A7AD45}"/>
              </a:ext>
            </a:extLst>
          </p:cNvPr>
          <p:cNvSpPr txBox="1"/>
          <p:nvPr/>
        </p:nvSpPr>
        <p:spPr>
          <a:xfrm>
            <a:off x="2938956" y="840841"/>
            <a:ext cx="1581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Babulal, Outside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the Railway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Station, Guwahati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70F496-CC4B-42F9-9369-BE6CCA3C8D41}"/>
              </a:ext>
            </a:extLst>
          </p:cNvPr>
          <p:cNvSpPr/>
          <p:nvPr/>
        </p:nvSpPr>
        <p:spPr>
          <a:xfrm>
            <a:off x="2834233" y="721360"/>
            <a:ext cx="2946808" cy="541528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BB036A7-C47A-4484-ADA4-2592A0B0C6F2}"/>
              </a:ext>
            </a:extLst>
          </p:cNvPr>
          <p:cNvSpPr/>
          <p:nvPr/>
        </p:nvSpPr>
        <p:spPr>
          <a:xfrm>
            <a:off x="4431952" y="816611"/>
            <a:ext cx="1217258" cy="83099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B735ED-C1AE-4178-B1D9-BDBFCD67E3F0}"/>
              </a:ext>
            </a:extLst>
          </p:cNvPr>
          <p:cNvSpPr txBox="1"/>
          <p:nvPr/>
        </p:nvSpPr>
        <p:spPr>
          <a:xfrm>
            <a:off x="4418662" y="816611"/>
            <a:ext cx="1299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“On a Good day by God’s Grace I get around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50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customers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”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8945B0-F75C-43EE-A986-DC2E831F3E17}"/>
              </a:ext>
            </a:extLst>
          </p:cNvPr>
          <p:cNvGrpSpPr/>
          <p:nvPr/>
        </p:nvGrpSpPr>
        <p:grpSpPr>
          <a:xfrm>
            <a:off x="4319598" y="1658153"/>
            <a:ext cx="1404102" cy="1044696"/>
            <a:chOff x="1464638" y="1719113"/>
            <a:chExt cx="1404102" cy="104469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8CED719-4285-47EF-AAF3-CB550CF68B95}"/>
                </a:ext>
              </a:extLst>
            </p:cNvPr>
            <p:cNvSpPr/>
            <p:nvPr/>
          </p:nvSpPr>
          <p:spPr>
            <a:xfrm>
              <a:off x="1549803" y="1732798"/>
              <a:ext cx="1253004" cy="253903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DE65BC1-0919-4BCD-8690-8ADA32AC65B6}"/>
                </a:ext>
              </a:extLst>
            </p:cNvPr>
            <p:cNvSpPr/>
            <p:nvPr/>
          </p:nvSpPr>
          <p:spPr>
            <a:xfrm>
              <a:off x="1540258" y="1732798"/>
              <a:ext cx="1253991" cy="48738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CB27E63-7B4B-4D18-AD8D-65CD2E73A42D}"/>
                </a:ext>
              </a:extLst>
            </p:cNvPr>
            <p:cNvGrpSpPr/>
            <p:nvPr/>
          </p:nvGrpSpPr>
          <p:grpSpPr>
            <a:xfrm>
              <a:off x="1464638" y="1719113"/>
              <a:ext cx="1404102" cy="501065"/>
              <a:chOff x="1464638" y="1719113"/>
              <a:chExt cx="1404102" cy="50106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9AA719E-4C07-49D2-BD05-5667FB3A6C84}"/>
                  </a:ext>
                </a:extLst>
              </p:cNvPr>
              <p:cNvSpPr txBox="1"/>
              <p:nvPr/>
            </p:nvSpPr>
            <p:spPr>
              <a:xfrm>
                <a:off x="1464638" y="1719113"/>
                <a:ext cx="14041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Current Adhesive 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AF8431A-44E7-44F9-B495-F75B9744F35E}"/>
                  </a:ext>
                </a:extLst>
              </p:cNvPr>
              <p:cNvSpPr txBox="1"/>
              <p:nvPr/>
            </p:nvSpPr>
            <p:spPr>
              <a:xfrm>
                <a:off x="1523365" y="1943179"/>
                <a:ext cx="13099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Local flowy Glue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7D0134-3D41-4948-9216-FD538391E5B1}"/>
                </a:ext>
              </a:extLst>
            </p:cNvPr>
            <p:cNvSpPr txBox="1"/>
            <p:nvPr/>
          </p:nvSpPr>
          <p:spPr>
            <a:xfrm>
              <a:off x="1505548" y="230681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BC793E-B53F-4693-A819-06851FCC52D4}"/>
                </a:ext>
              </a:extLst>
            </p:cNvPr>
            <p:cNvSpPr/>
            <p:nvPr/>
          </p:nvSpPr>
          <p:spPr>
            <a:xfrm>
              <a:off x="1540258" y="2268788"/>
              <a:ext cx="1253991" cy="49502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09F740-9AAA-45E2-86F3-FB84FC7A12FC}"/>
                </a:ext>
              </a:extLst>
            </p:cNvPr>
            <p:cNvSpPr/>
            <p:nvPr/>
          </p:nvSpPr>
          <p:spPr>
            <a:xfrm>
              <a:off x="1551063" y="2278554"/>
              <a:ext cx="1244446" cy="249919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Regular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68E6E33-13D8-4375-862D-828CDD3BC78A}"/>
                </a:ext>
              </a:extLst>
            </p:cNvPr>
            <p:cNvSpPr txBox="1"/>
            <p:nvPr/>
          </p:nvSpPr>
          <p:spPr>
            <a:xfrm>
              <a:off x="1546773" y="2262744"/>
              <a:ext cx="1293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Purchased from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688C60-64CB-43AF-AC39-FD9B0910D965}"/>
                </a:ext>
              </a:extLst>
            </p:cNvPr>
            <p:cNvSpPr txBox="1"/>
            <p:nvPr/>
          </p:nvSpPr>
          <p:spPr>
            <a:xfrm>
              <a:off x="1576992" y="2486810"/>
              <a:ext cx="1138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Local retailers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1A61F0D8-4C25-4029-A343-AA9FBBFAA9D9}"/>
              </a:ext>
            </a:extLst>
          </p:cNvPr>
          <p:cNvSpPr/>
          <p:nvPr/>
        </p:nvSpPr>
        <p:spPr>
          <a:xfrm>
            <a:off x="4404122" y="2756069"/>
            <a:ext cx="1253004" cy="574011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47DEB4-091D-47CE-96AE-BA183126B0E9}"/>
              </a:ext>
            </a:extLst>
          </p:cNvPr>
          <p:cNvSpPr/>
          <p:nvPr/>
        </p:nvSpPr>
        <p:spPr>
          <a:xfrm>
            <a:off x="4394577" y="2756067"/>
            <a:ext cx="1253991" cy="8800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BBC165-9C9D-405D-9437-F125794FFF5F}"/>
              </a:ext>
            </a:extLst>
          </p:cNvPr>
          <p:cNvGrpSpPr/>
          <p:nvPr/>
        </p:nvGrpSpPr>
        <p:grpSpPr>
          <a:xfrm>
            <a:off x="3534404" y="2721744"/>
            <a:ext cx="2122722" cy="1732576"/>
            <a:chOff x="1523365" y="487602"/>
            <a:chExt cx="2122722" cy="173257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1B6329-4E18-4347-829D-0DBBB1BF1B26}"/>
                </a:ext>
              </a:extLst>
            </p:cNvPr>
            <p:cNvSpPr txBox="1"/>
            <p:nvPr/>
          </p:nvSpPr>
          <p:spPr>
            <a:xfrm>
              <a:off x="2323751" y="487602"/>
              <a:ext cx="1322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How much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adhesive used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per customer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202C86-7693-4158-A278-B4EFD89E037F}"/>
                </a:ext>
              </a:extLst>
            </p:cNvPr>
            <p:cNvSpPr txBox="1"/>
            <p:nvPr/>
          </p:nvSpPr>
          <p:spPr>
            <a:xfrm>
              <a:off x="1523365" y="194317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C87715E-EA29-4A47-A248-4184B5A40154}"/>
              </a:ext>
            </a:extLst>
          </p:cNvPr>
          <p:cNvSpPr txBox="1"/>
          <p:nvPr/>
        </p:nvSpPr>
        <p:spPr>
          <a:xfrm>
            <a:off x="4359867" y="3330081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    8-10 drops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30DD6D-01B0-434A-9E39-9C8FB1EC9BFE}"/>
              </a:ext>
            </a:extLst>
          </p:cNvPr>
          <p:cNvSpPr/>
          <p:nvPr/>
        </p:nvSpPr>
        <p:spPr>
          <a:xfrm>
            <a:off x="2975914" y="3300933"/>
            <a:ext cx="1389844" cy="368035"/>
          </a:xfrm>
          <a:prstGeom prst="rect">
            <a:avLst/>
          </a:prstGeom>
          <a:solidFill>
            <a:srgbClr val="FFC30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E8FB92E-D756-4C99-AC4D-DF34F1E575B1}"/>
              </a:ext>
            </a:extLst>
          </p:cNvPr>
          <p:cNvSpPr/>
          <p:nvPr/>
        </p:nvSpPr>
        <p:spPr>
          <a:xfrm>
            <a:off x="2975914" y="3668968"/>
            <a:ext cx="2681212" cy="3106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4364D3-1D8F-446D-A8A4-F040FC941F2D}"/>
              </a:ext>
            </a:extLst>
          </p:cNvPr>
          <p:cNvSpPr txBox="1"/>
          <p:nvPr/>
        </p:nvSpPr>
        <p:spPr>
          <a:xfrm>
            <a:off x="2848603" y="3250992"/>
            <a:ext cx="1644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Why do you use the current adhesive?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819296-9C30-498F-B18D-53F7C36F2A38}"/>
              </a:ext>
            </a:extLst>
          </p:cNvPr>
          <p:cNvSpPr txBox="1"/>
          <p:nvPr/>
        </p:nvSpPr>
        <p:spPr>
          <a:xfrm>
            <a:off x="2896944" y="3669860"/>
            <a:ext cx="2816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   Cheapest adhesive, Easily Available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41A3A3A-BAA0-471F-81D0-7FC75E6F8317}"/>
              </a:ext>
            </a:extLst>
          </p:cNvPr>
          <p:cNvSpPr/>
          <p:nvPr/>
        </p:nvSpPr>
        <p:spPr>
          <a:xfrm>
            <a:off x="2975913" y="4015354"/>
            <a:ext cx="2681212" cy="6338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DD9B17-6475-42E3-A955-38166532FBA7}"/>
              </a:ext>
            </a:extLst>
          </p:cNvPr>
          <p:cNvSpPr/>
          <p:nvPr/>
        </p:nvSpPr>
        <p:spPr>
          <a:xfrm>
            <a:off x="2986074" y="4026964"/>
            <a:ext cx="1190944" cy="617007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FE12FD-4C99-49D0-A9DB-1A6580BF880B}"/>
              </a:ext>
            </a:extLst>
          </p:cNvPr>
          <p:cNvSpPr txBox="1"/>
          <p:nvPr/>
        </p:nvSpPr>
        <p:spPr>
          <a:xfrm>
            <a:off x="2988102" y="4006363"/>
            <a:ext cx="154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Shortcomings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of the current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alternative?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51B7E2-AE14-43A6-BB8C-788D8AB5A425}"/>
              </a:ext>
            </a:extLst>
          </p:cNvPr>
          <p:cNvSpPr txBox="1"/>
          <p:nvPr/>
        </p:nvSpPr>
        <p:spPr>
          <a:xfrm>
            <a:off x="4297071" y="4081482"/>
            <a:ext cx="183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Takes time to stick. Less cohesive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0F821DE-7488-4EC6-8DE3-EFED49DA1AC1}"/>
              </a:ext>
            </a:extLst>
          </p:cNvPr>
          <p:cNvSpPr/>
          <p:nvPr/>
        </p:nvSpPr>
        <p:spPr>
          <a:xfrm>
            <a:off x="2977688" y="4714240"/>
            <a:ext cx="1273280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520CE32-7D19-4632-B508-E002DB606ED8}"/>
              </a:ext>
            </a:extLst>
          </p:cNvPr>
          <p:cNvSpPr/>
          <p:nvPr/>
        </p:nvSpPr>
        <p:spPr>
          <a:xfrm>
            <a:off x="2986072" y="4723475"/>
            <a:ext cx="1264895" cy="385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287668-8572-4ADF-B869-61757D6CB395}"/>
              </a:ext>
            </a:extLst>
          </p:cNvPr>
          <p:cNvSpPr txBox="1"/>
          <p:nvPr/>
        </p:nvSpPr>
        <p:spPr>
          <a:xfrm>
            <a:off x="2963840" y="4663269"/>
            <a:ext cx="133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Heard about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415BDA9-685F-4EFE-A414-A710F0F16793}"/>
              </a:ext>
            </a:extLst>
          </p:cNvPr>
          <p:cNvSpPr/>
          <p:nvPr/>
        </p:nvSpPr>
        <p:spPr>
          <a:xfrm>
            <a:off x="4376988" y="4709626"/>
            <a:ext cx="1273280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C20C70-D214-4E7C-8063-EFF241C9EC2F}"/>
              </a:ext>
            </a:extLst>
          </p:cNvPr>
          <p:cNvSpPr/>
          <p:nvPr/>
        </p:nvSpPr>
        <p:spPr>
          <a:xfrm>
            <a:off x="4386070" y="4709626"/>
            <a:ext cx="1271055" cy="385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0FF92E-6130-41EC-B0E2-CC258805F5C3}"/>
              </a:ext>
            </a:extLst>
          </p:cNvPr>
          <p:cNvSpPr txBox="1"/>
          <p:nvPr/>
        </p:nvSpPr>
        <p:spPr>
          <a:xfrm>
            <a:off x="3402412" y="5091129"/>
            <a:ext cx="448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Yes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25157B-FC3B-4F9A-8817-BAA9014E67F1}"/>
              </a:ext>
            </a:extLst>
          </p:cNvPr>
          <p:cNvSpPr txBox="1"/>
          <p:nvPr/>
        </p:nvSpPr>
        <p:spPr>
          <a:xfrm>
            <a:off x="4567549" y="4663269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Ever used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705D387-CABC-4B39-9E04-9D106F17EA57}"/>
              </a:ext>
            </a:extLst>
          </p:cNvPr>
          <p:cNvSpPr txBox="1"/>
          <p:nvPr/>
        </p:nvSpPr>
        <p:spPr>
          <a:xfrm>
            <a:off x="4775165" y="5095146"/>
            <a:ext cx="448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Yes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38391DB-4C6F-4C88-A052-50683B7C4BB5}"/>
              </a:ext>
            </a:extLst>
          </p:cNvPr>
          <p:cNvSpPr/>
          <p:nvPr/>
        </p:nvSpPr>
        <p:spPr>
          <a:xfrm>
            <a:off x="2973076" y="5368128"/>
            <a:ext cx="2684728" cy="725061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9312BD7-C4BB-4C4C-842A-778E16D74F7F}"/>
              </a:ext>
            </a:extLst>
          </p:cNvPr>
          <p:cNvSpPr/>
          <p:nvPr/>
        </p:nvSpPr>
        <p:spPr>
          <a:xfrm>
            <a:off x="2986073" y="5374908"/>
            <a:ext cx="2671732" cy="3066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BA36F4-0519-4C40-9F0F-BA5798E9A03D}"/>
              </a:ext>
            </a:extLst>
          </p:cNvPr>
          <p:cNvSpPr txBox="1"/>
          <p:nvPr/>
        </p:nvSpPr>
        <p:spPr>
          <a:xfrm>
            <a:off x="3087410" y="5355473"/>
            <a:ext cx="2571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Regular"/>
              </a:rPr>
              <a:t>Any issues faced with 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2355C9-BE23-4EC2-B173-A77296FD9D79}"/>
              </a:ext>
            </a:extLst>
          </p:cNvPr>
          <p:cNvSpPr txBox="1"/>
          <p:nvPr/>
        </p:nvSpPr>
        <p:spPr>
          <a:xfrm>
            <a:off x="3585842" y="5756739"/>
            <a:ext cx="1581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Not cost effective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BE6A889-212D-4385-B542-DD2D7CD41EAF}"/>
              </a:ext>
            </a:extLst>
          </p:cNvPr>
          <p:cNvSpPr/>
          <p:nvPr/>
        </p:nvSpPr>
        <p:spPr>
          <a:xfrm>
            <a:off x="5851753" y="721360"/>
            <a:ext cx="2946808" cy="541528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537D9AF8-772D-47D8-A7E4-7273CE536224}"/>
              </a:ext>
            </a:extLst>
          </p:cNvPr>
          <p:cNvSpPr/>
          <p:nvPr/>
        </p:nvSpPr>
        <p:spPr>
          <a:xfrm>
            <a:off x="7449472" y="816611"/>
            <a:ext cx="1217258" cy="83099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508AEE-1A6A-4B84-9E4B-620C5EC3A99E}"/>
              </a:ext>
            </a:extLst>
          </p:cNvPr>
          <p:cNvSpPr txBox="1"/>
          <p:nvPr/>
        </p:nvSpPr>
        <p:spPr>
          <a:xfrm>
            <a:off x="7436182" y="816611"/>
            <a:ext cx="1299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“I get around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50-60 customers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in a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day”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18AFF9F-CA4C-42F2-A311-C6008FC484C1}"/>
              </a:ext>
            </a:extLst>
          </p:cNvPr>
          <p:cNvGrpSpPr/>
          <p:nvPr/>
        </p:nvGrpSpPr>
        <p:grpSpPr>
          <a:xfrm>
            <a:off x="7347278" y="1658153"/>
            <a:ext cx="1413402" cy="1054942"/>
            <a:chOff x="1474798" y="1719113"/>
            <a:chExt cx="1413402" cy="105494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EAD9546-04D4-4296-A5C6-D0C028801083}"/>
                </a:ext>
              </a:extLst>
            </p:cNvPr>
            <p:cNvSpPr/>
            <p:nvPr/>
          </p:nvSpPr>
          <p:spPr>
            <a:xfrm>
              <a:off x="1549803" y="1732798"/>
              <a:ext cx="1253004" cy="253903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0701890-29A8-4F59-A3C6-0C3FCFAE0DA0}"/>
                </a:ext>
              </a:extLst>
            </p:cNvPr>
            <p:cNvSpPr/>
            <p:nvPr/>
          </p:nvSpPr>
          <p:spPr>
            <a:xfrm>
              <a:off x="1540258" y="1732798"/>
              <a:ext cx="1253991" cy="48738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E4851CC-85BC-4D87-99A5-22373F4C9B7B}"/>
                </a:ext>
              </a:extLst>
            </p:cNvPr>
            <p:cNvGrpSpPr/>
            <p:nvPr/>
          </p:nvGrpSpPr>
          <p:grpSpPr>
            <a:xfrm>
              <a:off x="1474798" y="1719113"/>
              <a:ext cx="1404102" cy="501065"/>
              <a:chOff x="1474798" y="1719113"/>
              <a:chExt cx="1404102" cy="501065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7A32E83-9815-4192-8FCA-E1AB4A140B41}"/>
                  </a:ext>
                </a:extLst>
              </p:cNvPr>
              <p:cNvSpPr txBox="1"/>
              <p:nvPr/>
            </p:nvSpPr>
            <p:spPr>
              <a:xfrm>
                <a:off x="1474798" y="1719113"/>
                <a:ext cx="14041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Current Adhesive 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DA9F74A-3C37-4625-A51B-FCFDEE395664}"/>
                  </a:ext>
                </a:extLst>
              </p:cNvPr>
              <p:cNvSpPr txBox="1"/>
              <p:nvPr/>
            </p:nvSpPr>
            <p:spPr>
              <a:xfrm>
                <a:off x="1523365" y="1943179"/>
                <a:ext cx="10230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      Dendrite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D381D8A-F1FE-4771-82F1-FC58457B3A85}"/>
                </a:ext>
              </a:extLst>
            </p:cNvPr>
            <p:cNvSpPr txBox="1"/>
            <p:nvPr/>
          </p:nvSpPr>
          <p:spPr>
            <a:xfrm>
              <a:off x="1505548" y="230681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96E6D7E-6C7B-4A16-B53E-DFD737D0CF28}"/>
                </a:ext>
              </a:extLst>
            </p:cNvPr>
            <p:cNvSpPr/>
            <p:nvPr/>
          </p:nvSpPr>
          <p:spPr>
            <a:xfrm>
              <a:off x="1540258" y="2268788"/>
              <a:ext cx="1253991" cy="49502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98267A-51D1-491B-BD7F-E1D0039819E9}"/>
                </a:ext>
              </a:extLst>
            </p:cNvPr>
            <p:cNvSpPr/>
            <p:nvPr/>
          </p:nvSpPr>
          <p:spPr>
            <a:xfrm>
              <a:off x="1551063" y="2278554"/>
              <a:ext cx="1244446" cy="249919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Regular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C4DE39E-342D-46BD-B781-7445A138276E}"/>
                </a:ext>
              </a:extLst>
            </p:cNvPr>
            <p:cNvSpPr txBox="1"/>
            <p:nvPr/>
          </p:nvSpPr>
          <p:spPr>
            <a:xfrm>
              <a:off x="1546773" y="2262744"/>
              <a:ext cx="1293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Purchased from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7165992-BA77-41B7-9E84-11665E24B1FD}"/>
                </a:ext>
              </a:extLst>
            </p:cNvPr>
            <p:cNvSpPr txBox="1"/>
            <p:nvPr/>
          </p:nvSpPr>
          <p:spPr>
            <a:xfrm>
              <a:off x="1475634" y="2497056"/>
              <a:ext cx="1412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Wholesale market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CA74E52B-7487-48EB-A62F-3C342456B68E}"/>
              </a:ext>
            </a:extLst>
          </p:cNvPr>
          <p:cNvSpPr/>
          <p:nvPr/>
        </p:nvSpPr>
        <p:spPr>
          <a:xfrm>
            <a:off x="7421642" y="2756069"/>
            <a:ext cx="1253004" cy="574011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10791C4-609C-4777-9BC8-C6233044D3FB}"/>
              </a:ext>
            </a:extLst>
          </p:cNvPr>
          <p:cNvSpPr/>
          <p:nvPr/>
        </p:nvSpPr>
        <p:spPr>
          <a:xfrm>
            <a:off x="7412097" y="2756067"/>
            <a:ext cx="1253991" cy="8800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F3FB387-55CA-48E7-BE5F-278043BFF8BA}"/>
              </a:ext>
            </a:extLst>
          </p:cNvPr>
          <p:cNvGrpSpPr/>
          <p:nvPr/>
        </p:nvGrpSpPr>
        <p:grpSpPr>
          <a:xfrm>
            <a:off x="6551924" y="2721744"/>
            <a:ext cx="2122722" cy="1732576"/>
            <a:chOff x="1523365" y="487602"/>
            <a:chExt cx="2122722" cy="1732576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D8367A-0E85-4F0B-A505-77F6C2AEB2E5}"/>
                </a:ext>
              </a:extLst>
            </p:cNvPr>
            <p:cNvSpPr txBox="1"/>
            <p:nvPr/>
          </p:nvSpPr>
          <p:spPr>
            <a:xfrm>
              <a:off x="2323751" y="487602"/>
              <a:ext cx="1322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How much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adhesive used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per customer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AE69C37-0D9A-4141-B891-C7E862413EC0}"/>
                </a:ext>
              </a:extLst>
            </p:cNvPr>
            <p:cNvSpPr txBox="1"/>
            <p:nvPr/>
          </p:nvSpPr>
          <p:spPr>
            <a:xfrm>
              <a:off x="1523365" y="194317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52DAEB7-1CAD-4B88-B3FD-CAA0FAD46703}"/>
              </a:ext>
            </a:extLst>
          </p:cNvPr>
          <p:cNvSpPr txBox="1"/>
          <p:nvPr/>
        </p:nvSpPr>
        <p:spPr>
          <a:xfrm>
            <a:off x="7377387" y="3330081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   5-6 drops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624185-034D-4F47-AEAC-0B5D13FA67DA}"/>
              </a:ext>
            </a:extLst>
          </p:cNvPr>
          <p:cNvSpPr/>
          <p:nvPr/>
        </p:nvSpPr>
        <p:spPr>
          <a:xfrm>
            <a:off x="5993434" y="3300933"/>
            <a:ext cx="1389844" cy="368035"/>
          </a:xfrm>
          <a:prstGeom prst="rect">
            <a:avLst/>
          </a:prstGeom>
          <a:solidFill>
            <a:srgbClr val="FFC30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BDB18C3-AE83-49DB-91AE-7DAB3406BB7B}"/>
              </a:ext>
            </a:extLst>
          </p:cNvPr>
          <p:cNvSpPr/>
          <p:nvPr/>
        </p:nvSpPr>
        <p:spPr>
          <a:xfrm>
            <a:off x="5993434" y="3668968"/>
            <a:ext cx="2681212" cy="3106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BF6E0E5-AB2E-4207-808B-BCE5DB5C00C0}"/>
              </a:ext>
            </a:extLst>
          </p:cNvPr>
          <p:cNvSpPr txBox="1"/>
          <p:nvPr/>
        </p:nvSpPr>
        <p:spPr>
          <a:xfrm>
            <a:off x="5744203" y="3252286"/>
            <a:ext cx="1779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753A2"/>
                </a:solidFill>
                <a:latin typeface="ArialRegular"/>
              </a:rPr>
              <a:t>  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Why do you use the current adhesive?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989FE21-0124-4AC0-9FFE-91D93A0827E8}"/>
              </a:ext>
            </a:extLst>
          </p:cNvPr>
          <p:cNvSpPr txBox="1"/>
          <p:nvPr/>
        </p:nvSpPr>
        <p:spPr>
          <a:xfrm>
            <a:off x="6053951" y="3659301"/>
            <a:ext cx="2268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   Strong adhesive, Sticks well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C808E69-16B3-42DA-90F1-CBDA4CEEE846}"/>
              </a:ext>
            </a:extLst>
          </p:cNvPr>
          <p:cNvSpPr/>
          <p:nvPr/>
        </p:nvSpPr>
        <p:spPr>
          <a:xfrm>
            <a:off x="5993433" y="4015354"/>
            <a:ext cx="2681212" cy="6338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F98CD25-D4EE-4AE3-926D-B6056B415C4F}"/>
              </a:ext>
            </a:extLst>
          </p:cNvPr>
          <p:cNvSpPr/>
          <p:nvPr/>
        </p:nvSpPr>
        <p:spPr>
          <a:xfrm>
            <a:off x="6003593" y="4026964"/>
            <a:ext cx="1165455" cy="617007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DC4F5D4-5935-40CD-B6D7-71CD24C11DA8}"/>
              </a:ext>
            </a:extLst>
          </p:cNvPr>
          <p:cNvSpPr txBox="1"/>
          <p:nvPr/>
        </p:nvSpPr>
        <p:spPr>
          <a:xfrm>
            <a:off x="6003592" y="4000036"/>
            <a:ext cx="1280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Shortcomings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of the current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alternative?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B615E8-1709-4291-85F3-29C64E7890DC}"/>
              </a:ext>
            </a:extLst>
          </p:cNvPr>
          <p:cNvSpPr txBox="1"/>
          <p:nvPr/>
        </p:nvSpPr>
        <p:spPr>
          <a:xfrm>
            <a:off x="7314591" y="4081482"/>
            <a:ext cx="183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Supply is less in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the market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E609891-3F60-4FCC-93E9-40C78F22EBAD}"/>
              </a:ext>
            </a:extLst>
          </p:cNvPr>
          <p:cNvSpPr/>
          <p:nvPr/>
        </p:nvSpPr>
        <p:spPr>
          <a:xfrm>
            <a:off x="5995208" y="4714240"/>
            <a:ext cx="1273280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A64F37A-8924-4D46-B23B-A782072618DB}"/>
              </a:ext>
            </a:extLst>
          </p:cNvPr>
          <p:cNvSpPr/>
          <p:nvPr/>
        </p:nvSpPr>
        <p:spPr>
          <a:xfrm>
            <a:off x="6003592" y="4723475"/>
            <a:ext cx="1264895" cy="385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B36E0DE-8990-426B-A35C-5B8320D062F6}"/>
              </a:ext>
            </a:extLst>
          </p:cNvPr>
          <p:cNvSpPr txBox="1"/>
          <p:nvPr/>
        </p:nvSpPr>
        <p:spPr>
          <a:xfrm>
            <a:off x="5981360" y="4663269"/>
            <a:ext cx="133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Heard about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6DE2C8D-87B6-4581-9548-C7196E5CDE1A}"/>
              </a:ext>
            </a:extLst>
          </p:cNvPr>
          <p:cNvSpPr/>
          <p:nvPr/>
        </p:nvSpPr>
        <p:spPr>
          <a:xfrm>
            <a:off x="7394508" y="4709626"/>
            <a:ext cx="1273280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3AC3693-286E-46E9-A662-2D34BA948D2E}"/>
              </a:ext>
            </a:extLst>
          </p:cNvPr>
          <p:cNvSpPr/>
          <p:nvPr/>
        </p:nvSpPr>
        <p:spPr>
          <a:xfrm>
            <a:off x="7403590" y="4709626"/>
            <a:ext cx="1271055" cy="385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CC29E43-9620-4C0B-8B52-4C623F7CC867}"/>
              </a:ext>
            </a:extLst>
          </p:cNvPr>
          <p:cNvSpPr txBox="1"/>
          <p:nvPr/>
        </p:nvSpPr>
        <p:spPr>
          <a:xfrm>
            <a:off x="6419932" y="5091129"/>
            <a:ext cx="448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Yes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2F97C48-87A1-499D-897C-64217C3E8651}"/>
              </a:ext>
            </a:extLst>
          </p:cNvPr>
          <p:cNvSpPr txBox="1"/>
          <p:nvPr/>
        </p:nvSpPr>
        <p:spPr>
          <a:xfrm>
            <a:off x="7585069" y="4663269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Ever used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5F079C2-6E30-46C6-B445-0B1113863D96}"/>
              </a:ext>
            </a:extLst>
          </p:cNvPr>
          <p:cNvSpPr txBox="1"/>
          <p:nvPr/>
        </p:nvSpPr>
        <p:spPr>
          <a:xfrm>
            <a:off x="7792685" y="5095146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No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4592036-916A-4C4E-ADAA-2D830546A7B2}"/>
              </a:ext>
            </a:extLst>
          </p:cNvPr>
          <p:cNvSpPr/>
          <p:nvPr/>
        </p:nvSpPr>
        <p:spPr>
          <a:xfrm>
            <a:off x="5990596" y="5368128"/>
            <a:ext cx="2684728" cy="725061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346A312-9570-4478-BA4B-8BD3CB8B161B}"/>
              </a:ext>
            </a:extLst>
          </p:cNvPr>
          <p:cNvSpPr/>
          <p:nvPr/>
        </p:nvSpPr>
        <p:spPr>
          <a:xfrm>
            <a:off x="6003593" y="5374908"/>
            <a:ext cx="2671732" cy="3066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D06AD6A-C1EB-4F3B-A5FA-861BB81234C5}"/>
              </a:ext>
            </a:extLst>
          </p:cNvPr>
          <p:cNvSpPr txBox="1"/>
          <p:nvPr/>
        </p:nvSpPr>
        <p:spPr>
          <a:xfrm>
            <a:off x="6125804" y="5396108"/>
            <a:ext cx="2571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Regular"/>
              </a:rPr>
              <a:t>Any issues faced with 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AF292E1-8FB4-4A97-842B-C8807F3A86A6}"/>
              </a:ext>
            </a:extLst>
          </p:cNvPr>
          <p:cNvSpPr txBox="1"/>
          <p:nvPr/>
        </p:nvSpPr>
        <p:spPr>
          <a:xfrm>
            <a:off x="5945725" y="5666472"/>
            <a:ext cx="284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753A2"/>
                </a:solidFill>
                <a:latin typeface="ArialRegular"/>
              </a:rPr>
              <a:t>5 Rs pack Dries up easily and</a:t>
            </a:r>
            <a:br>
              <a:rPr lang="en-US" sz="1200" b="1" dirty="0">
                <a:solidFill>
                  <a:srgbClr val="0753A2"/>
                </a:solidFill>
                <a:latin typeface="ArialRegular"/>
              </a:rPr>
            </a:b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 cannot be reused after opened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EEABE23-39BE-4868-A677-8CC2457C2E04}"/>
              </a:ext>
            </a:extLst>
          </p:cNvPr>
          <p:cNvSpPr/>
          <p:nvPr/>
        </p:nvSpPr>
        <p:spPr>
          <a:xfrm>
            <a:off x="6053951" y="772361"/>
            <a:ext cx="1338221" cy="1068490"/>
          </a:xfrm>
          <a:custGeom>
            <a:avLst/>
            <a:gdLst>
              <a:gd name="connsiteX0" fmla="*/ 1338221 w 1338221"/>
              <a:gd name="connsiteY0" fmla="*/ 0 h 804016"/>
              <a:gd name="connsiteX1" fmla="*/ 1338221 w 1338221"/>
              <a:gd name="connsiteY1" fmla="*/ 518661 h 804016"/>
              <a:gd name="connsiteX2" fmla="*/ 1078784 w 1338221"/>
              <a:gd name="connsiteY2" fmla="*/ 518661 h 804016"/>
              <a:gd name="connsiteX3" fmla="*/ 1129652 w 1338221"/>
              <a:gd name="connsiteY3" fmla="*/ 804016 h 804016"/>
              <a:gd name="connsiteX4" fmla="*/ 917628 w 1338221"/>
              <a:gd name="connsiteY4" fmla="*/ 518661 h 804016"/>
              <a:gd name="connsiteX5" fmla="*/ 0 w 1338221"/>
              <a:gd name="connsiteY5" fmla="*/ 518661 h 804016"/>
              <a:gd name="connsiteX6" fmla="*/ 0 w 1338221"/>
              <a:gd name="connsiteY6" fmla="*/ 103732 h 80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8221" h="804016">
                <a:moveTo>
                  <a:pt x="1338221" y="0"/>
                </a:moveTo>
                <a:lnTo>
                  <a:pt x="1338221" y="518661"/>
                </a:lnTo>
                <a:lnTo>
                  <a:pt x="1078784" y="518661"/>
                </a:lnTo>
                <a:lnTo>
                  <a:pt x="1129652" y="804016"/>
                </a:lnTo>
                <a:lnTo>
                  <a:pt x="917628" y="518661"/>
                </a:lnTo>
                <a:lnTo>
                  <a:pt x="0" y="518661"/>
                </a:lnTo>
                <a:lnTo>
                  <a:pt x="0" y="103732"/>
                </a:lnTo>
                <a:close/>
              </a:path>
            </a:pathLst>
          </a:custGeom>
          <a:solidFill>
            <a:srgbClr val="07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200" dirty="0">
              <a:solidFill>
                <a:schemeClr val="tx1"/>
              </a:solidFill>
              <a:latin typeface="ArialRegular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75A6049-9FDB-4916-8F85-2A99C9337F91}"/>
              </a:ext>
            </a:extLst>
          </p:cNvPr>
          <p:cNvSpPr txBox="1"/>
          <p:nvPr/>
        </p:nvSpPr>
        <p:spPr>
          <a:xfrm>
            <a:off x="5935721" y="830881"/>
            <a:ext cx="1581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Nandu, In a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crowded market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area in Mumbai 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381D2B28-6C18-4D35-91F9-84AE96445250}"/>
              </a:ext>
            </a:extLst>
          </p:cNvPr>
          <p:cNvSpPr/>
          <p:nvPr/>
        </p:nvSpPr>
        <p:spPr>
          <a:xfrm flipH="1">
            <a:off x="9098457" y="751840"/>
            <a:ext cx="1338221" cy="1068490"/>
          </a:xfrm>
          <a:custGeom>
            <a:avLst/>
            <a:gdLst>
              <a:gd name="connsiteX0" fmla="*/ 1338221 w 1338221"/>
              <a:gd name="connsiteY0" fmla="*/ 0 h 804016"/>
              <a:gd name="connsiteX1" fmla="*/ 1338221 w 1338221"/>
              <a:gd name="connsiteY1" fmla="*/ 518661 h 804016"/>
              <a:gd name="connsiteX2" fmla="*/ 1078784 w 1338221"/>
              <a:gd name="connsiteY2" fmla="*/ 518661 h 804016"/>
              <a:gd name="connsiteX3" fmla="*/ 1129652 w 1338221"/>
              <a:gd name="connsiteY3" fmla="*/ 804016 h 804016"/>
              <a:gd name="connsiteX4" fmla="*/ 917628 w 1338221"/>
              <a:gd name="connsiteY4" fmla="*/ 518661 h 804016"/>
              <a:gd name="connsiteX5" fmla="*/ 0 w 1338221"/>
              <a:gd name="connsiteY5" fmla="*/ 518661 h 804016"/>
              <a:gd name="connsiteX6" fmla="*/ 0 w 1338221"/>
              <a:gd name="connsiteY6" fmla="*/ 103732 h 80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8221" h="804016">
                <a:moveTo>
                  <a:pt x="1338221" y="0"/>
                </a:moveTo>
                <a:lnTo>
                  <a:pt x="1338221" y="518661"/>
                </a:lnTo>
                <a:lnTo>
                  <a:pt x="1078784" y="518661"/>
                </a:lnTo>
                <a:lnTo>
                  <a:pt x="1129652" y="804016"/>
                </a:lnTo>
                <a:lnTo>
                  <a:pt x="917628" y="518661"/>
                </a:lnTo>
                <a:lnTo>
                  <a:pt x="0" y="518661"/>
                </a:lnTo>
                <a:lnTo>
                  <a:pt x="0" y="103732"/>
                </a:lnTo>
                <a:close/>
              </a:path>
            </a:pathLst>
          </a:cu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200" dirty="0">
              <a:solidFill>
                <a:schemeClr val="tx1"/>
              </a:solidFill>
              <a:latin typeface="ArialRegular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02E12B7-318D-4219-9BDF-4CE90E49D6D6}"/>
              </a:ext>
            </a:extLst>
          </p:cNvPr>
          <p:cNvSpPr txBox="1"/>
          <p:nvPr/>
        </p:nvSpPr>
        <p:spPr>
          <a:xfrm>
            <a:off x="8994316" y="830681"/>
            <a:ext cx="1581983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Hari, At the Bus Stop in Biaora,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Madhya Pradesh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438584D-A894-459F-92CA-8DCF0B4C0044}"/>
              </a:ext>
            </a:extLst>
          </p:cNvPr>
          <p:cNvSpPr/>
          <p:nvPr/>
        </p:nvSpPr>
        <p:spPr>
          <a:xfrm>
            <a:off x="8889593" y="721359"/>
            <a:ext cx="2946808" cy="5406777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129CBE62-AF74-4519-9FE8-3B09D76BC817}"/>
              </a:ext>
            </a:extLst>
          </p:cNvPr>
          <p:cNvSpPr/>
          <p:nvPr/>
        </p:nvSpPr>
        <p:spPr>
          <a:xfrm>
            <a:off x="10487312" y="806451"/>
            <a:ext cx="1217258" cy="83099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C48C05C-89D0-479D-84AE-8F3F6FF375E7}"/>
              </a:ext>
            </a:extLst>
          </p:cNvPr>
          <p:cNvSpPr txBox="1"/>
          <p:nvPr/>
        </p:nvSpPr>
        <p:spPr>
          <a:xfrm>
            <a:off x="10474022" y="806451"/>
            <a:ext cx="1299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“On an average I get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20-25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customers per day”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240427A-13FC-425F-837B-328C4C2485ED}"/>
              </a:ext>
            </a:extLst>
          </p:cNvPr>
          <p:cNvGrpSpPr/>
          <p:nvPr/>
        </p:nvGrpSpPr>
        <p:grpSpPr>
          <a:xfrm>
            <a:off x="10405438" y="1647993"/>
            <a:ext cx="1404102" cy="1044696"/>
            <a:chOff x="1495118" y="1719113"/>
            <a:chExt cx="1404102" cy="104469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C53F16C-9802-4499-A217-216B15406DD7}"/>
                </a:ext>
              </a:extLst>
            </p:cNvPr>
            <p:cNvSpPr/>
            <p:nvPr/>
          </p:nvSpPr>
          <p:spPr>
            <a:xfrm>
              <a:off x="1549803" y="1732798"/>
              <a:ext cx="1253004" cy="253903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AA8DF16-86E0-45D5-8E32-3892A74758AA}"/>
                </a:ext>
              </a:extLst>
            </p:cNvPr>
            <p:cNvSpPr/>
            <p:nvPr/>
          </p:nvSpPr>
          <p:spPr>
            <a:xfrm>
              <a:off x="1540258" y="1732798"/>
              <a:ext cx="1253991" cy="48738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21E9E46-F51B-4B42-8369-2C8BC6CC8886}"/>
                </a:ext>
              </a:extLst>
            </p:cNvPr>
            <p:cNvGrpSpPr/>
            <p:nvPr/>
          </p:nvGrpSpPr>
          <p:grpSpPr>
            <a:xfrm>
              <a:off x="1495118" y="1719113"/>
              <a:ext cx="1404102" cy="511417"/>
              <a:chOff x="1495118" y="1719113"/>
              <a:chExt cx="1404102" cy="51141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1AA24DE-5791-46E3-8814-BA1D96261669}"/>
                  </a:ext>
                </a:extLst>
              </p:cNvPr>
              <p:cNvSpPr txBox="1"/>
              <p:nvPr/>
            </p:nvSpPr>
            <p:spPr>
              <a:xfrm>
                <a:off x="1495118" y="1719113"/>
                <a:ext cx="14041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Current Adhesive 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8BFE267-61F5-47CF-A39C-DD0098DAA09F}"/>
                  </a:ext>
                </a:extLst>
              </p:cNvPr>
              <p:cNvSpPr txBox="1"/>
              <p:nvPr/>
            </p:nvSpPr>
            <p:spPr>
              <a:xfrm>
                <a:off x="1727001" y="1953531"/>
                <a:ext cx="9092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Sakti bond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C875EC8-03B7-48EC-BEE5-A4EECED7917C}"/>
                </a:ext>
              </a:extLst>
            </p:cNvPr>
            <p:cNvSpPr txBox="1"/>
            <p:nvPr/>
          </p:nvSpPr>
          <p:spPr>
            <a:xfrm>
              <a:off x="1505548" y="230681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42B67AC-2370-4195-967C-F4981D8EDD5C}"/>
                </a:ext>
              </a:extLst>
            </p:cNvPr>
            <p:cNvSpPr/>
            <p:nvPr/>
          </p:nvSpPr>
          <p:spPr>
            <a:xfrm>
              <a:off x="1540258" y="2268788"/>
              <a:ext cx="1253991" cy="49502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7CB43D7-FFB7-4653-A092-1BA207C6DFD7}"/>
                </a:ext>
              </a:extLst>
            </p:cNvPr>
            <p:cNvSpPr/>
            <p:nvPr/>
          </p:nvSpPr>
          <p:spPr>
            <a:xfrm>
              <a:off x="1551063" y="2278554"/>
              <a:ext cx="1244446" cy="249919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Regular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66AE0C7-AA90-437F-B1CD-308035C68CF2}"/>
                </a:ext>
              </a:extLst>
            </p:cNvPr>
            <p:cNvSpPr txBox="1"/>
            <p:nvPr/>
          </p:nvSpPr>
          <p:spPr>
            <a:xfrm>
              <a:off x="1546773" y="2262744"/>
              <a:ext cx="1293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Purchased from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99B8EF7-74E6-447F-B3DA-1B1627AA81FC}"/>
                </a:ext>
              </a:extLst>
            </p:cNvPr>
            <p:cNvSpPr txBox="1"/>
            <p:nvPr/>
          </p:nvSpPr>
          <p:spPr>
            <a:xfrm>
              <a:off x="1576992" y="2486810"/>
              <a:ext cx="1013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  Distributor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168899B-D108-4765-8977-60CEDC88B873}"/>
              </a:ext>
            </a:extLst>
          </p:cNvPr>
          <p:cNvSpPr/>
          <p:nvPr/>
        </p:nvSpPr>
        <p:spPr>
          <a:xfrm>
            <a:off x="10459482" y="2745909"/>
            <a:ext cx="1253004" cy="574011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868792E-E223-40CF-A95F-8B9C89C6BFE7}"/>
              </a:ext>
            </a:extLst>
          </p:cNvPr>
          <p:cNvSpPr/>
          <p:nvPr/>
        </p:nvSpPr>
        <p:spPr>
          <a:xfrm>
            <a:off x="10449937" y="2745907"/>
            <a:ext cx="1253991" cy="8800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0C1E16F-E75E-450E-8CF7-0A21EB71EC8B}"/>
              </a:ext>
            </a:extLst>
          </p:cNvPr>
          <p:cNvGrpSpPr/>
          <p:nvPr/>
        </p:nvGrpSpPr>
        <p:grpSpPr>
          <a:xfrm>
            <a:off x="9589764" y="2711584"/>
            <a:ext cx="2122722" cy="1732576"/>
            <a:chOff x="1523365" y="487602"/>
            <a:chExt cx="2122722" cy="173257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559C9A4-E2F7-416B-9091-D6754B03DA9B}"/>
                </a:ext>
              </a:extLst>
            </p:cNvPr>
            <p:cNvSpPr txBox="1"/>
            <p:nvPr/>
          </p:nvSpPr>
          <p:spPr>
            <a:xfrm>
              <a:off x="2323751" y="487602"/>
              <a:ext cx="1322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How much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adhesive used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per customer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12EF0F4-2054-4462-AF3B-6FBD94C28B77}"/>
                </a:ext>
              </a:extLst>
            </p:cNvPr>
            <p:cNvSpPr txBox="1"/>
            <p:nvPr/>
          </p:nvSpPr>
          <p:spPr>
            <a:xfrm>
              <a:off x="1523365" y="194317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F8F94728-E75E-4DE3-9F25-197C1489CF88}"/>
              </a:ext>
            </a:extLst>
          </p:cNvPr>
          <p:cNvSpPr txBox="1"/>
          <p:nvPr/>
        </p:nvSpPr>
        <p:spPr>
          <a:xfrm>
            <a:off x="10415227" y="3319921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    8-10 drops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EC738C1-0BE8-44A5-A400-8FD661E72595}"/>
              </a:ext>
            </a:extLst>
          </p:cNvPr>
          <p:cNvSpPr/>
          <p:nvPr/>
        </p:nvSpPr>
        <p:spPr>
          <a:xfrm>
            <a:off x="9031274" y="3290773"/>
            <a:ext cx="1389844" cy="368035"/>
          </a:xfrm>
          <a:prstGeom prst="rect">
            <a:avLst/>
          </a:prstGeom>
          <a:solidFill>
            <a:srgbClr val="FFC30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14A84F4-7D62-4208-BC85-6A38C3FC3226}"/>
              </a:ext>
            </a:extLst>
          </p:cNvPr>
          <p:cNvSpPr/>
          <p:nvPr/>
        </p:nvSpPr>
        <p:spPr>
          <a:xfrm>
            <a:off x="9031274" y="3658808"/>
            <a:ext cx="2681212" cy="3106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AFE51F-8F41-4993-8877-2F1866FC1049}"/>
              </a:ext>
            </a:extLst>
          </p:cNvPr>
          <p:cNvSpPr txBox="1"/>
          <p:nvPr/>
        </p:nvSpPr>
        <p:spPr>
          <a:xfrm>
            <a:off x="8914123" y="3230672"/>
            <a:ext cx="1644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Why do you use the current adhesive?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D7D7B49-CA91-4738-8304-1909942857CF}"/>
              </a:ext>
            </a:extLst>
          </p:cNvPr>
          <p:cNvSpPr txBox="1"/>
          <p:nvPr/>
        </p:nvSpPr>
        <p:spPr>
          <a:xfrm>
            <a:off x="9041870" y="3669709"/>
            <a:ext cx="2746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Affordable and the only one available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4B34B24-2671-469A-BF64-F2CCC982DA0B}"/>
              </a:ext>
            </a:extLst>
          </p:cNvPr>
          <p:cNvSpPr/>
          <p:nvPr/>
        </p:nvSpPr>
        <p:spPr>
          <a:xfrm>
            <a:off x="9031273" y="4005194"/>
            <a:ext cx="2681212" cy="6338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B7266E-BC99-4B27-A4BF-64592685DF21}"/>
              </a:ext>
            </a:extLst>
          </p:cNvPr>
          <p:cNvSpPr/>
          <p:nvPr/>
        </p:nvSpPr>
        <p:spPr>
          <a:xfrm>
            <a:off x="9041433" y="4016804"/>
            <a:ext cx="1184641" cy="617007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94C63CD-FFFA-4AE1-AD78-541B0D0F30C9}"/>
              </a:ext>
            </a:extLst>
          </p:cNvPr>
          <p:cNvSpPr txBox="1"/>
          <p:nvPr/>
        </p:nvSpPr>
        <p:spPr>
          <a:xfrm>
            <a:off x="9056698" y="4009100"/>
            <a:ext cx="145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Shortcomings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of the current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alternative?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D9D12BD-87F0-42F0-A14A-FEA05329DCF4}"/>
              </a:ext>
            </a:extLst>
          </p:cNvPr>
          <p:cNvSpPr/>
          <p:nvPr/>
        </p:nvSpPr>
        <p:spPr>
          <a:xfrm>
            <a:off x="9033048" y="4704080"/>
            <a:ext cx="1273280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6E11708-02AD-444F-9C16-18ABD113EDD1}"/>
              </a:ext>
            </a:extLst>
          </p:cNvPr>
          <p:cNvSpPr/>
          <p:nvPr/>
        </p:nvSpPr>
        <p:spPr>
          <a:xfrm>
            <a:off x="9041432" y="4713315"/>
            <a:ext cx="1264895" cy="385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02A4628-1CAA-4719-8A3C-5BC1A13E8087}"/>
              </a:ext>
            </a:extLst>
          </p:cNvPr>
          <p:cNvSpPr txBox="1"/>
          <p:nvPr/>
        </p:nvSpPr>
        <p:spPr>
          <a:xfrm>
            <a:off x="9019200" y="4653109"/>
            <a:ext cx="133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Heard about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7BC6269-485A-4B85-B359-40C66A975A00}"/>
              </a:ext>
            </a:extLst>
          </p:cNvPr>
          <p:cNvSpPr/>
          <p:nvPr/>
        </p:nvSpPr>
        <p:spPr>
          <a:xfrm>
            <a:off x="10432348" y="4699466"/>
            <a:ext cx="1273280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95C2216-1A7A-4359-A5E6-614068DD9999}"/>
              </a:ext>
            </a:extLst>
          </p:cNvPr>
          <p:cNvSpPr/>
          <p:nvPr/>
        </p:nvSpPr>
        <p:spPr>
          <a:xfrm>
            <a:off x="10441430" y="4699466"/>
            <a:ext cx="1271055" cy="385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F317FD9-A131-4A20-8ECA-0AB9F883CA9B}"/>
              </a:ext>
            </a:extLst>
          </p:cNvPr>
          <p:cNvSpPr txBox="1"/>
          <p:nvPr/>
        </p:nvSpPr>
        <p:spPr>
          <a:xfrm>
            <a:off x="9457772" y="5080969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No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DC6FA17-EAAC-4624-A1C0-8FB21E3F846F}"/>
              </a:ext>
            </a:extLst>
          </p:cNvPr>
          <p:cNvSpPr txBox="1"/>
          <p:nvPr/>
        </p:nvSpPr>
        <p:spPr>
          <a:xfrm>
            <a:off x="10622909" y="4653109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Ever used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473ED2B-BCC4-48A0-95FB-C874B8A686F8}"/>
              </a:ext>
            </a:extLst>
          </p:cNvPr>
          <p:cNvSpPr txBox="1"/>
          <p:nvPr/>
        </p:nvSpPr>
        <p:spPr>
          <a:xfrm>
            <a:off x="10830525" y="5084986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No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E076A0C-8F48-4F63-BB4E-CD99B0AF9BBD}"/>
              </a:ext>
            </a:extLst>
          </p:cNvPr>
          <p:cNvSpPr txBox="1"/>
          <p:nvPr/>
        </p:nvSpPr>
        <p:spPr>
          <a:xfrm>
            <a:off x="9163644" y="5385948"/>
            <a:ext cx="2571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Regular"/>
              </a:rPr>
              <a:t>Any issues faced with 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F22FBF9-FE81-4154-A7BF-35481D3ED343}"/>
              </a:ext>
            </a:extLst>
          </p:cNvPr>
          <p:cNvSpPr txBox="1"/>
          <p:nvPr/>
        </p:nvSpPr>
        <p:spPr>
          <a:xfrm>
            <a:off x="10175274" y="3980083"/>
            <a:ext cx="183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Customer complain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that the glue fades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away very easily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33BB58E-2A41-47B0-AC05-6354A18D0512}"/>
              </a:ext>
            </a:extLst>
          </p:cNvPr>
          <p:cNvSpPr txBox="1"/>
          <p:nvPr/>
        </p:nvSpPr>
        <p:spPr>
          <a:xfrm>
            <a:off x="145369" y="807852"/>
            <a:ext cx="2578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The Invisible Man On the Streets 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5AC6085-7592-4EFC-8AA6-997B73C08395}"/>
              </a:ext>
            </a:extLst>
          </p:cNvPr>
          <p:cNvSpPr txBox="1"/>
          <p:nvPr/>
        </p:nvSpPr>
        <p:spPr>
          <a:xfrm>
            <a:off x="668915" y="1172770"/>
            <a:ext cx="1531188" cy="369332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753A2"/>
                </a:solidFill>
                <a:latin typeface="ArialRegular"/>
              </a:rPr>
              <a:t>The Cobbler</a:t>
            </a:r>
            <a:endParaRPr lang="en-IN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E35A13A-2ABD-417B-B68D-750C70E941B3}"/>
              </a:ext>
            </a:extLst>
          </p:cNvPr>
          <p:cNvSpPr/>
          <p:nvPr/>
        </p:nvSpPr>
        <p:spPr>
          <a:xfrm>
            <a:off x="357102" y="3119709"/>
            <a:ext cx="825125" cy="808454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ArialRegular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69512BB9-B36C-4C0B-8245-881E599B1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61" b="92135" l="10000" r="90000">
                        <a14:foregroundMark x1="24146" y1="31461" x2="24146" y2="31461"/>
                        <a14:foregroundMark x1="24146" y1="31461" x2="24146" y2="31461"/>
                        <a14:foregroundMark x1="38049" y1="92135" x2="38049" y2="92135"/>
                        <a14:foregroundMark x1="39146" y1="91713" x2="39146" y2="91713"/>
                        <a14:foregroundMark x1="46463" y1="59410" x2="46463" y2="59410"/>
                        <a14:foregroundMark x1="39634" y1="21489" x2="39634" y2="21489"/>
                        <a14:foregroundMark x1="47927" y1="6461" x2="47927" y2="6461"/>
                        <a14:foregroundMark x1="48049" y1="6601" x2="48049" y2="6601"/>
                        <a14:foregroundMark x1="75000" y1="35112" x2="75000" y2="35112"/>
                        <a14:foregroundMark x1="77439" y1="61096" x2="77439" y2="61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4" y="3134528"/>
            <a:ext cx="632674" cy="549346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2FFAFE43-E94F-496D-9719-A16C43948BF5}"/>
              </a:ext>
            </a:extLst>
          </p:cNvPr>
          <p:cNvSpPr txBox="1"/>
          <p:nvPr/>
        </p:nvSpPr>
        <p:spPr>
          <a:xfrm>
            <a:off x="701278" y="35377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753A2"/>
                </a:solidFill>
                <a:latin typeface="ArialRegular"/>
              </a:rPr>
              <a:t>22</a:t>
            </a:r>
            <a:endParaRPr lang="en-IN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B9DAFB1-312F-46D0-815C-EB503DCD0667}"/>
              </a:ext>
            </a:extLst>
          </p:cNvPr>
          <p:cNvSpPr txBox="1"/>
          <p:nvPr/>
        </p:nvSpPr>
        <p:spPr>
          <a:xfrm>
            <a:off x="1233456" y="3140066"/>
            <a:ext cx="14991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12 : Urban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6 : Rural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4 :  Semi-Urban</a:t>
            </a:r>
            <a:endParaRPr lang="en-IN" sz="1400" b="1" dirty="0">
              <a:solidFill>
                <a:srgbClr val="0753A2"/>
              </a:solidFill>
              <a:latin typeface="ArialRegular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89287F-BC0B-4637-A115-BAA0CE02A8F6}"/>
              </a:ext>
            </a:extLst>
          </p:cNvPr>
          <p:cNvCxnSpPr>
            <a:cxnSpLocks/>
          </p:cNvCxnSpPr>
          <p:nvPr/>
        </p:nvCxnSpPr>
        <p:spPr>
          <a:xfrm>
            <a:off x="293854" y="4017229"/>
            <a:ext cx="242650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280E017-8027-4769-ACF6-97146DA70F2C}"/>
              </a:ext>
            </a:extLst>
          </p:cNvPr>
          <p:cNvSpPr txBox="1"/>
          <p:nvPr/>
        </p:nvSpPr>
        <p:spPr>
          <a:xfrm>
            <a:off x="701278" y="450981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ArialRegular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45AB791-74D0-4CF8-99F9-4D47E378579A}"/>
              </a:ext>
            </a:extLst>
          </p:cNvPr>
          <p:cNvSpPr txBox="1"/>
          <p:nvPr/>
        </p:nvSpPr>
        <p:spPr>
          <a:xfrm>
            <a:off x="1150943" y="4055053"/>
            <a:ext cx="1774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20 : Know about 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        Fevikwik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12 : Used Fevikwik</a:t>
            </a:r>
          </a:p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       before</a:t>
            </a:r>
            <a:endParaRPr lang="en-IN" sz="1400" b="1" dirty="0">
              <a:solidFill>
                <a:srgbClr val="0753A2"/>
              </a:solidFill>
              <a:latin typeface="ArialRegular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709B8CB-F9CE-4B73-8DAF-F88C1D26A37E}"/>
              </a:ext>
            </a:extLst>
          </p:cNvPr>
          <p:cNvCxnSpPr>
            <a:cxnSpLocks/>
          </p:cNvCxnSpPr>
          <p:nvPr/>
        </p:nvCxnSpPr>
        <p:spPr>
          <a:xfrm>
            <a:off x="293854" y="5073869"/>
            <a:ext cx="242650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B6389DD-7CB8-4B35-9274-0025F1D3BE86}"/>
              </a:ext>
            </a:extLst>
          </p:cNvPr>
          <p:cNvSpPr/>
          <p:nvPr/>
        </p:nvSpPr>
        <p:spPr>
          <a:xfrm>
            <a:off x="352214" y="5185900"/>
            <a:ext cx="825125" cy="808454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ArialRegular"/>
            </a:endParaRPr>
          </a:p>
        </p:txBody>
      </p:sp>
      <p:graphicFrame>
        <p:nvGraphicFramePr>
          <p:cNvPr id="178" name="Chart 177">
            <a:extLst>
              <a:ext uri="{FF2B5EF4-FFF2-40B4-BE49-F238E27FC236}">
                <a16:creationId xmlns:a16="http://schemas.microsoft.com/office/drawing/2014/main" id="{3A3FD4A5-D749-44F0-99CC-9CF193AFA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7555169"/>
              </p:ext>
            </p:extLst>
          </p:nvPr>
        </p:nvGraphicFramePr>
        <p:xfrm>
          <a:off x="-133336" y="5114654"/>
          <a:ext cx="2970931" cy="2563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9475C439-E5AC-46A7-8670-91C4E2BA01B2}"/>
              </a:ext>
            </a:extLst>
          </p:cNvPr>
          <p:cNvSpPr txBox="1"/>
          <p:nvPr/>
        </p:nvSpPr>
        <p:spPr>
          <a:xfrm>
            <a:off x="749075" y="5590127"/>
            <a:ext cx="49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753A2"/>
                </a:solidFill>
                <a:latin typeface="ArialRegular"/>
              </a:rPr>
              <a:t>22</a:t>
            </a:r>
            <a:endParaRPr lang="en-IN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DE7A4E5-C474-46EB-A795-E55A65094A2A}"/>
              </a:ext>
            </a:extLst>
          </p:cNvPr>
          <p:cNvSpPr txBox="1"/>
          <p:nvPr/>
        </p:nvSpPr>
        <p:spPr>
          <a:xfrm>
            <a:off x="1195844" y="5114835"/>
            <a:ext cx="163243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Willingness to Shift</a:t>
            </a:r>
          </a:p>
          <a:p>
            <a:r>
              <a:rPr lang="en-IN" sz="1200" b="1" dirty="0">
                <a:solidFill>
                  <a:srgbClr val="0753A2"/>
                </a:solidFill>
                <a:latin typeface="ArialRegular"/>
              </a:rPr>
              <a:t>14 : YES</a:t>
            </a:r>
            <a:br>
              <a:rPr lang="en-IN" sz="1200" b="1" dirty="0">
                <a:solidFill>
                  <a:srgbClr val="0753A2"/>
                </a:solidFill>
                <a:latin typeface="ArialRegular"/>
              </a:rPr>
            </a:br>
            <a:r>
              <a:rPr lang="en-IN" sz="1200" b="1" dirty="0">
                <a:solidFill>
                  <a:srgbClr val="0753A2"/>
                </a:solidFill>
                <a:latin typeface="ArialRegular"/>
              </a:rPr>
              <a:t>3 : NO</a:t>
            </a:r>
            <a:br>
              <a:rPr lang="en-IN" sz="1200" b="1" dirty="0">
                <a:solidFill>
                  <a:srgbClr val="0753A2"/>
                </a:solidFill>
                <a:latin typeface="ArialRegular"/>
              </a:rPr>
            </a:br>
            <a:r>
              <a:rPr lang="en-IN" sz="1200" b="1" dirty="0">
                <a:solidFill>
                  <a:srgbClr val="0753A2"/>
                </a:solidFill>
                <a:latin typeface="ArialRegular"/>
              </a:rPr>
              <a:t>5 : MAYBE</a:t>
            </a:r>
            <a:br>
              <a:rPr lang="en-IN" sz="1200" b="1" dirty="0">
                <a:solidFill>
                  <a:srgbClr val="0753A2"/>
                </a:solidFill>
                <a:latin typeface="ArialRegular"/>
              </a:rPr>
            </a:br>
            <a:endParaRPr lang="en-US" sz="1200" b="1" dirty="0">
              <a:solidFill>
                <a:srgbClr val="0753A2"/>
              </a:solidFill>
              <a:latin typeface="ArialRegular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64AD173E-3097-4445-90B6-E0E454688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73" y="1579925"/>
            <a:ext cx="2264996" cy="1509054"/>
          </a:xfrm>
          <a:prstGeom prst="rect">
            <a:avLst/>
          </a:prstGeom>
        </p:spPr>
      </p:pic>
      <p:graphicFrame>
        <p:nvGraphicFramePr>
          <p:cNvPr id="182" name="Diagram 181">
            <a:extLst>
              <a:ext uri="{FF2B5EF4-FFF2-40B4-BE49-F238E27FC236}">
                <a16:creationId xmlns:a16="http://schemas.microsoft.com/office/drawing/2014/main" id="{547E9D29-F5AB-440A-ACB7-DFD99BA1B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5433399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85" name="Rectangle 184">
            <a:extLst>
              <a:ext uri="{FF2B5EF4-FFF2-40B4-BE49-F238E27FC236}">
                <a16:creationId xmlns:a16="http://schemas.microsoft.com/office/drawing/2014/main" id="{32B2DCEA-040A-4539-BCF9-24B862DC1B8A}"/>
              </a:ext>
            </a:extLst>
          </p:cNvPr>
          <p:cNvSpPr/>
          <p:nvPr/>
        </p:nvSpPr>
        <p:spPr>
          <a:xfrm>
            <a:off x="9022345" y="5369778"/>
            <a:ext cx="2671732" cy="306659"/>
          </a:xfrm>
          <a:prstGeom prst="rect">
            <a:avLst/>
          </a:prstGeom>
          <a:solidFill>
            <a:srgbClr val="00B0F0"/>
          </a:solidFill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7C178FC-933E-4CB3-B471-FB977E17C915}"/>
              </a:ext>
            </a:extLst>
          </p:cNvPr>
          <p:cNvSpPr txBox="1"/>
          <p:nvPr/>
        </p:nvSpPr>
        <p:spPr>
          <a:xfrm>
            <a:off x="9144556" y="5390978"/>
            <a:ext cx="2571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Regular"/>
              </a:rPr>
              <a:t>Any issues faced with 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91298D4-06A8-4C40-8F00-D9035A813058}"/>
              </a:ext>
            </a:extLst>
          </p:cNvPr>
          <p:cNvGrpSpPr/>
          <p:nvPr/>
        </p:nvGrpSpPr>
        <p:grpSpPr>
          <a:xfrm>
            <a:off x="292436" y="4105590"/>
            <a:ext cx="884893" cy="808454"/>
            <a:chOff x="292436" y="4105590"/>
            <a:chExt cx="884893" cy="808454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62D80E26-A2CA-4D1B-908B-340496C3A288}"/>
                </a:ext>
              </a:extLst>
            </p:cNvPr>
            <p:cNvSpPr/>
            <p:nvPr/>
          </p:nvSpPr>
          <p:spPr>
            <a:xfrm>
              <a:off x="352204" y="4105590"/>
              <a:ext cx="825125" cy="808454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ArialRegular"/>
              </a:endParaRPr>
            </a:p>
          </p:txBody>
        </p:sp>
        <p:pic>
          <p:nvPicPr>
            <p:cNvPr id="188" name="Graphic 187" descr="Ear">
              <a:extLst>
                <a:ext uri="{FF2B5EF4-FFF2-40B4-BE49-F238E27FC236}">
                  <a16:creationId xmlns:a16="http://schemas.microsoft.com/office/drawing/2014/main" id="{03EB9A57-F9F3-437F-B2DF-77352672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2436" y="4191023"/>
              <a:ext cx="631889" cy="631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317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>
            <a:extLst>
              <a:ext uri="{FF2B5EF4-FFF2-40B4-BE49-F238E27FC236}">
                <a16:creationId xmlns:a16="http://schemas.microsoft.com/office/drawing/2014/main" id="{1FAAC126-32CA-4BFE-B647-5E91B77C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98" y="4270848"/>
            <a:ext cx="1183036" cy="1802752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EB76EDEA-01B0-42B2-BAE2-6F2FC90881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928" r="25621"/>
          <a:stretch/>
        </p:blipFill>
        <p:spPr>
          <a:xfrm>
            <a:off x="2986020" y="1584854"/>
            <a:ext cx="1506381" cy="1758834"/>
          </a:xfrm>
          <a:prstGeom prst="rect">
            <a:avLst/>
          </a:prstGeom>
        </p:spPr>
      </p:pic>
      <p:sp>
        <p:nvSpPr>
          <p:cNvPr id="298" name="Rectangle 297">
            <a:extLst>
              <a:ext uri="{FF2B5EF4-FFF2-40B4-BE49-F238E27FC236}">
                <a16:creationId xmlns:a16="http://schemas.microsoft.com/office/drawing/2014/main" id="{BA96C8BC-5CC0-4E47-889A-C78CCAD03614}"/>
              </a:ext>
            </a:extLst>
          </p:cNvPr>
          <p:cNvSpPr/>
          <p:nvPr/>
        </p:nvSpPr>
        <p:spPr>
          <a:xfrm>
            <a:off x="5973114" y="2084008"/>
            <a:ext cx="1240094" cy="10973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299" name="Rectangle: Diagonal Corners Rounded 298">
            <a:extLst>
              <a:ext uri="{FF2B5EF4-FFF2-40B4-BE49-F238E27FC236}">
                <a16:creationId xmlns:a16="http://schemas.microsoft.com/office/drawing/2014/main" id="{4ED72D3E-D6BE-4356-8811-44966F59C32D}"/>
              </a:ext>
            </a:extLst>
          </p:cNvPr>
          <p:cNvSpPr/>
          <p:nvPr/>
        </p:nvSpPr>
        <p:spPr>
          <a:xfrm>
            <a:off x="175059" y="846069"/>
            <a:ext cx="2578281" cy="43951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A9989D2E-CB29-4F79-A213-9510245E458F}"/>
              </a:ext>
            </a:extLst>
          </p:cNvPr>
          <p:cNvSpPr/>
          <p:nvPr/>
        </p:nvSpPr>
        <p:spPr>
          <a:xfrm flipH="1">
            <a:off x="3134537" y="762000"/>
            <a:ext cx="1338221" cy="1068490"/>
          </a:xfrm>
          <a:custGeom>
            <a:avLst/>
            <a:gdLst>
              <a:gd name="connsiteX0" fmla="*/ 1338221 w 1338221"/>
              <a:gd name="connsiteY0" fmla="*/ 0 h 804016"/>
              <a:gd name="connsiteX1" fmla="*/ 1338221 w 1338221"/>
              <a:gd name="connsiteY1" fmla="*/ 518661 h 804016"/>
              <a:gd name="connsiteX2" fmla="*/ 1078784 w 1338221"/>
              <a:gd name="connsiteY2" fmla="*/ 518661 h 804016"/>
              <a:gd name="connsiteX3" fmla="*/ 1129652 w 1338221"/>
              <a:gd name="connsiteY3" fmla="*/ 804016 h 804016"/>
              <a:gd name="connsiteX4" fmla="*/ 917628 w 1338221"/>
              <a:gd name="connsiteY4" fmla="*/ 518661 h 804016"/>
              <a:gd name="connsiteX5" fmla="*/ 0 w 1338221"/>
              <a:gd name="connsiteY5" fmla="*/ 518661 h 804016"/>
              <a:gd name="connsiteX6" fmla="*/ 0 w 1338221"/>
              <a:gd name="connsiteY6" fmla="*/ 103732 h 80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8221" h="804016">
                <a:moveTo>
                  <a:pt x="1338221" y="0"/>
                </a:moveTo>
                <a:lnTo>
                  <a:pt x="1338221" y="518661"/>
                </a:lnTo>
                <a:lnTo>
                  <a:pt x="1078784" y="518661"/>
                </a:lnTo>
                <a:lnTo>
                  <a:pt x="1129652" y="804016"/>
                </a:lnTo>
                <a:lnTo>
                  <a:pt x="917628" y="518661"/>
                </a:lnTo>
                <a:lnTo>
                  <a:pt x="0" y="518661"/>
                </a:lnTo>
                <a:lnTo>
                  <a:pt x="0" y="103732"/>
                </a:lnTo>
                <a:close/>
              </a:path>
            </a:pathLst>
          </a:cu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200" dirty="0">
              <a:solidFill>
                <a:schemeClr val="tx1"/>
              </a:solidFill>
              <a:latin typeface="ArialRegular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6C93C312-D866-4F8C-B4A5-4B52EFACBA08}"/>
              </a:ext>
            </a:extLst>
          </p:cNvPr>
          <p:cNvSpPr txBox="1"/>
          <p:nvPr/>
        </p:nvSpPr>
        <p:spPr>
          <a:xfrm>
            <a:off x="2982023" y="851324"/>
            <a:ext cx="1581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ArialRegular"/>
              </a:rPr>
              <a:t>Sonu</a:t>
            </a:r>
            <a:r>
              <a:rPr lang="en-US" sz="1200" b="1" dirty="0">
                <a:solidFill>
                  <a:schemeClr val="bg1"/>
                </a:solidFill>
                <a:latin typeface="ArialRegular"/>
              </a:rPr>
              <a:t>, Makes  handicraft items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in Guwahati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E9BC9A1D-14E2-4FFB-9766-0741FA2D4227}"/>
              </a:ext>
            </a:extLst>
          </p:cNvPr>
          <p:cNvSpPr/>
          <p:nvPr/>
        </p:nvSpPr>
        <p:spPr>
          <a:xfrm>
            <a:off x="2915920" y="741680"/>
            <a:ext cx="8703112" cy="270764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A6EDC9D7-02E5-4EA7-A55C-1A61B463A337}"/>
              </a:ext>
            </a:extLst>
          </p:cNvPr>
          <p:cNvSpPr/>
          <p:nvPr/>
        </p:nvSpPr>
        <p:spPr>
          <a:xfrm>
            <a:off x="4574192" y="816611"/>
            <a:ext cx="1217258" cy="83099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08018B1E-DEF9-463E-9CA8-A4B0C296D344}"/>
              </a:ext>
            </a:extLst>
          </p:cNvPr>
          <p:cNvSpPr txBox="1"/>
          <p:nvPr/>
        </p:nvSpPr>
        <p:spPr>
          <a:xfrm>
            <a:off x="4559101" y="795142"/>
            <a:ext cx="129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“On an average, we sell 30-40 items in a week”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6B9E4D8-CE78-45B3-9F01-896B48678109}"/>
              </a:ext>
            </a:extLst>
          </p:cNvPr>
          <p:cNvGrpSpPr/>
          <p:nvPr/>
        </p:nvGrpSpPr>
        <p:grpSpPr>
          <a:xfrm>
            <a:off x="4536150" y="1920934"/>
            <a:ext cx="1421845" cy="1430711"/>
            <a:chOff x="1461008" y="1719113"/>
            <a:chExt cx="1421845" cy="1430711"/>
          </a:xfrm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8DB6232-266C-47F4-AC76-3140E5831269}"/>
                </a:ext>
              </a:extLst>
            </p:cNvPr>
            <p:cNvSpPr/>
            <p:nvPr/>
          </p:nvSpPr>
          <p:spPr>
            <a:xfrm>
              <a:off x="1549803" y="1732798"/>
              <a:ext cx="1253004" cy="253903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E2D2C46B-9FD4-4F59-A019-5C07F174F694}"/>
                </a:ext>
              </a:extLst>
            </p:cNvPr>
            <p:cNvSpPr/>
            <p:nvPr/>
          </p:nvSpPr>
          <p:spPr>
            <a:xfrm>
              <a:off x="1540258" y="1732798"/>
              <a:ext cx="1253991" cy="48738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2522E2A8-FFBD-4566-8AC2-12B44B8EFED0}"/>
                </a:ext>
              </a:extLst>
            </p:cNvPr>
            <p:cNvGrpSpPr/>
            <p:nvPr/>
          </p:nvGrpSpPr>
          <p:grpSpPr>
            <a:xfrm>
              <a:off x="1466904" y="1719113"/>
              <a:ext cx="1415949" cy="511054"/>
              <a:chOff x="1466904" y="1719113"/>
              <a:chExt cx="1415949" cy="511054"/>
            </a:xfrm>
          </p:grpSpPr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7B36D771-555A-4D16-AE4D-2EB363AE5C4A}"/>
                  </a:ext>
                </a:extLst>
              </p:cNvPr>
              <p:cNvSpPr txBox="1"/>
              <p:nvPr/>
            </p:nvSpPr>
            <p:spPr>
              <a:xfrm>
                <a:off x="1466904" y="1719113"/>
                <a:ext cx="14041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Current Adhesive 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4699E460-1252-4FB2-8034-8E5967DCF539}"/>
                  </a:ext>
                </a:extLst>
              </p:cNvPr>
              <p:cNvSpPr txBox="1"/>
              <p:nvPr/>
            </p:nvSpPr>
            <p:spPr>
              <a:xfrm>
                <a:off x="1472339" y="1953168"/>
                <a:ext cx="1410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Chinese Adhesive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AA988B2D-B1AA-4673-A056-19DBE0FA158C}"/>
                </a:ext>
              </a:extLst>
            </p:cNvPr>
            <p:cNvSpPr txBox="1"/>
            <p:nvPr/>
          </p:nvSpPr>
          <p:spPr>
            <a:xfrm>
              <a:off x="1505548" y="230681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B27E685-2678-44AF-8454-70F0D72D03F1}"/>
                </a:ext>
              </a:extLst>
            </p:cNvPr>
            <p:cNvSpPr/>
            <p:nvPr/>
          </p:nvSpPr>
          <p:spPr>
            <a:xfrm>
              <a:off x="1540258" y="2269438"/>
              <a:ext cx="1253991" cy="69757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01AF448C-A772-4663-8ABD-B2B1D2915FB3}"/>
                </a:ext>
              </a:extLst>
            </p:cNvPr>
            <p:cNvSpPr/>
            <p:nvPr/>
          </p:nvSpPr>
          <p:spPr>
            <a:xfrm>
              <a:off x="1551063" y="2288714"/>
              <a:ext cx="1244446" cy="249919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Regular"/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BBDEB698-0E34-4A5F-9564-37283D4E3817}"/>
                </a:ext>
              </a:extLst>
            </p:cNvPr>
            <p:cNvSpPr txBox="1"/>
            <p:nvPr/>
          </p:nvSpPr>
          <p:spPr>
            <a:xfrm>
              <a:off x="1461008" y="2503493"/>
              <a:ext cx="1353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Local Distributors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491936DC-3E01-46AC-9DB7-32F6D26F5E4A}"/>
                </a:ext>
              </a:extLst>
            </p:cNvPr>
            <p:cNvSpPr txBox="1"/>
            <p:nvPr/>
          </p:nvSpPr>
          <p:spPr>
            <a:xfrm>
              <a:off x="1539906" y="2261772"/>
              <a:ext cx="1319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Purchased From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A73A208A-2193-4DBD-B68B-8FBF768F9836}"/>
              </a:ext>
            </a:extLst>
          </p:cNvPr>
          <p:cNvSpPr/>
          <p:nvPr/>
        </p:nvSpPr>
        <p:spPr>
          <a:xfrm>
            <a:off x="5968762" y="835829"/>
            <a:ext cx="1253004" cy="574011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9F1A5734-A5FA-47E4-B0AF-FA81E295B812}"/>
              </a:ext>
            </a:extLst>
          </p:cNvPr>
          <p:cNvSpPr/>
          <p:nvPr/>
        </p:nvSpPr>
        <p:spPr>
          <a:xfrm>
            <a:off x="5959217" y="835827"/>
            <a:ext cx="1253991" cy="8800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822C34ED-0838-40B5-8B1D-F9F5A76CF66B}"/>
              </a:ext>
            </a:extLst>
          </p:cNvPr>
          <p:cNvGrpSpPr/>
          <p:nvPr/>
        </p:nvGrpSpPr>
        <p:grpSpPr>
          <a:xfrm>
            <a:off x="5099044" y="801504"/>
            <a:ext cx="2122722" cy="1732576"/>
            <a:chOff x="1523365" y="487602"/>
            <a:chExt cx="2122722" cy="1732576"/>
          </a:xfrm>
        </p:grpSpPr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B472173B-A83E-4195-9056-9EE3D6BCE1B6}"/>
                </a:ext>
              </a:extLst>
            </p:cNvPr>
            <p:cNvSpPr txBox="1"/>
            <p:nvPr/>
          </p:nvSpPr>
          <p:spPr>
            <a:xfrm>
              <a:off x="2323751" y="487602"/>
              <a:ext cx="1322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How much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adhesive used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per item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0EF863C1-06FD-47AB-B933-83407E4BF5F8}"/>
                </a:ext>
              </a:extLst>
            </p:cNvPr>
            <p:cNvSpPr txBox="1"/>
            <p:nvPr/>
          </p:nvSpPr>
          <p:spPr>
            <a:xfrm>
              <a:off x="1523365" y="194317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5D41B402-BC7F-4D09-B14D-8568E9E0F03D}"/>
              </a:ext>
            </a:extLst>
          </p:cNvPr>
          <p:cNvSpPr txBox="1"/>
          <p:nvPr/>
        </p:nvSpPr>
        <p:spPr>
          <a:xfrm>
            <a:off x="6324866" y="1407385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1 tube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E76C93F0-4B3E-459F-AF78-E3A1352469DF}"/>
              </a:ext>
            </a:extLst>
          </p:cNvPr>
          <p:cNvSpPr/>
          <p:nvPr/>
        </p:nvSpPr>
        <p:spPr>
          <a:xfrm>
            <a:off x="5973114" y="1776933"/>
            <a:ext cx="1240094" cy="656537"/>
          </a:xfrm>
          <a:prstGeom prst="rect">
            <a:avLst/>
          </a:prstGeom>
          <a:solidFill>
            <a:srgbClr val="FFC30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77CA0E-4047-46B4-A5C0-0D3E0572C4B1}"/>
              </a:ext>
            </a:extLst>
          </p:cNvPr>
          <p:cNvSpPr txBox="1"/>
          <p:nvPr/>
        </p:nvSpPr>
        <p:spPr>
          <a:xfrm>
            <a:off x="5913140" y="1788045"/>
            <a:ext cx="1360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Why do you use the current adhesive?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6B31B17E-09DA-4623-9BC5-08AA6DEA1927}"/>
              </a:ext>
            </a:extLst>
          </p:cNvPr>
          <p:cNvSpPr txBox="1"/>
          <p:nvPr/>
        </p:nvSpPr>
        <p:spPr>
          <a:xfrm>
            <a:off x="5990625" y="2501642"/>
            <a:ext cx="124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Traditional practice of the family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BBB2FAD9-9470-422B-B873-C3EC54C2D920}"/>
              </a:ext>
            </a:extLst>
          </p:cNvPr>
          <p:cNvSpPr/>
          <p:nvPr/>
        </p:nvSpPr>
        <p:spPr>
          <a:xfrm>
            <a:off x="7262239" y="834377"/>
            <a:ext cx="1360041" cy="23539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5F81C24-0FF1-430D-8AC7-153AB8438B6B}"/>
              </a:ext>
            </a:extLst>
          </p:cNvPr>
          <p:cNvSpPr/>
          <p:nvPr/>
        </p:nvSpPr>
        <p:spPr>
          <a:xfrm>
            <a:off x="7271290" y="846069"/>
            <a:ext cx="1350990" cy="628914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6186C538-C1E5-44C7-8950-1FE7E56D2BF2}"/>
              </a:ext>
            </a:extLst>
          </p:cNvPr>
          <p:cNvSpPr txBox="1"/>
          <p:nvPr/>
        </p:nvSpPr>
        <p:spPr>
          <a:xfrm>
            <a:off x="7367448" y="834377"/>
            <a:ext cx="154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Shortcomings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of the current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alternative?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BC63302C-63C3-48A6-A390-4A7D6FF30472}"/>
              </a:ext>
            </a:extLst>
          </p:cNvPr>
          <p:cNvSpPr txBox="1"/>
          <p:nvPr/>
        </p:nvSpPr>
        <p:spPr>
          <a:xfrm>
            <a:off x="7234989" y="1549811"/>
            <a:ext cx="1402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Requires a large amount for a single item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Takes time to stick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Less Cohesive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81C2ABC-3CD7-4411-91C7-555633F4CAFE}"/>
              </a:ext>
            </a:extLst>
          </p:cNvPr>
          <p:cNvSpPr/>
          <p:nvPr/>
        </p:nvSpPr>
        <p:spPr>
          <a:xfrm>
            <a:off x="8697768" y="853440"/>
            <a:ext cx="1273280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EDC89A40-148E-40B8-BF27-02AE39D353B8}"/>
              </a:ext>
            </a:extLst>
          </p:cNvPr>
          <p:cNvSpPr/>
          <p:nvPr/>
        </p:nvSpPr>
        <p:spPr>
          <a:xfrm>
            <a:off x="8706152" y="862675"/>
            <a:ext cx="1264895" cy="385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5B0597C7-1C0E-4463-96D1-ABADA30F501A}"/>
              </a:ext>
            </a:extLst>
          </p:cNvPr>
          <p:cNvSpPr txBox="1"/>
          <p:nvPr/>
        </p:nvSpPr>
        <p:spPr>
          <a:xfrm>
            <a:off x="8683920" y="802469"/>
            <a:ext cx="133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Heard about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7C4C47BE-2BDC-4946-B2C1-B71145F8A443}"/>
              </a:ext>
            </a:extLst>
          </p:cNvPr>
          <p:cNvSpPr/>
          <p:nvPr/>
        </p:nvSpPr>
        <p:spPr>
          <a:xfrm>
            <a:off x="8684828" y="1570186"/>
            <a:ext cx="1273280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54829E50-0AD9-44A8-AE89-325B7C1E3585}"/>
              </a:ext>
            </a:extLst>
          </p:cNvPr>
          <p:cNvSpPr/>
          <p:nvPr/>
        </p:nvSpPr>
        <p:spPr>
          <a:xfrm>
            <a:off x="8693910" y="1570186"/>
            <a:ext cx="1271055" cy="385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86FA66EB-E196-40D8-B876-35CE4D5DB806}"/>
              </a:ext>
            </a:extLst>
          </p:cNvPr>
          <p:cNvSpPr txBox="1"/>
          <p:nvPr/>
        </p:nvSpPr>
        <p:spPr>
          <a:xfrm>
            <a:off x="9122492" y="1230329"/>
            <a:ext cx="448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Yes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90AAD385-BEF8-460B-85EF-537A5A214BE9}"/>
              </a:ext>
            </a:extLst>
          </p:cNvPr>
          <p:cNvSpPr txBox="1"/>
          <p:nvPr/>
        </p:nvSpPr>
        <p:spPr>
          <a:xfrm>
            <a:off x="8895709" y="1523829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Ever used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43719AA-3DB5-4F79-8F4A-2DC9968193B7}"/>
              </a:ext>
            </a:extLst>
          </p:cNvPr>
          <p:cNvSpPr txBox="1"/>
          <p:nvPr/>
        </p:nvSpPr>
        <p:spPr>
          <a:xfrm>
            <a:off x="9079571" y="194550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No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9CE6826F-CFC5-4FDC-8721-B5C3609AC9CB}"/>
              </a:ext>
            </a:extLst>
          </p:cNvPr>
          <p:cNvSpPr/>
          <p:nvPr/>
        </p:nvSpPr>
        <p:spPr>
          <a:xfrm>
            <a:off x="10097176" y="853440"/>
            <a:ext cx="1386880" cy="1344293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31F98F36-AED1-4E63-95B3-AF9AC958D976}"/>
              </a:ext>
            </a:extLst>
          </p:cNvPr>
          <p:cNvSpPr/>
          <p:nvPr/>
        </p:nvSpPr>
        <p:spPr>
          <a:xfrm>
            <a:off x="10122454" y="853440"/>
            <a:ext cx="1371761" cy="83099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B54BA40-A930-4AFF-885C-3BBBA35F7B06}"/>
              </a:ext>
            </a:extLst>
          </p:cNvPr>
          <p:cNvSpPr txBox="1"/>
          <p:nvPr/>
        </p:nvSpPr>
        <p:spPr>
          <a:xfrm>
            <a:off x="10292254" y="923855"/>
            <a:ext cx="132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Regular"/>
              </a:rPr>
              <a:t>Any issues faced with 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86A3500-E632-4B8E-9137-88A18ABAE498}"/>
              </a:ext>
            </a:extLst>
          </p:cNvPr>
          <p:cNvSpPr txBox="1"/>
          <p:nvPr/>
        </p:nvSpPr>
        <p:spPr>
          <a:xfrm>
            <a:off x="10116142" y="1681946"/>
            <a:ext cx="1495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Unaware about </a:t>
            </a:r>
            <a:br>
              <a:rPr lang="en-US" sz="1200" b="1" dirty="0">
                <a:solidFill>
                  <a:srgbClr val="0753A2"/>
                </a:solidFill>
                <a:latin typeface="ArialRegular"/>
              </a:rPr>
            </a:b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the applications</a:t>
            </a:r>
            <a:br>
              <a:rPr lang="en-US" sz="1200" b="1" dirty="0">
                <a:solidFill>
                  <a:srgbClr val="0753A2"/>
                </a:solidFill>
                <a:latin typeface="ArialRegular"/>
              </a:rPr>
            </a:br>
            <a:br>
              <a:rPr lang="en-US" sz="1200" b="1" dirty="0">
                <a:solidFill>
                  <a:srgbClr val="0753A2"/>
                </a:solidFill>
                <a:latin typeface="ArialRegular"/>
              </a:rPr>
            </a:b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A10FA3-A248-483C-AD7B-DCED8514E90D}"/>
              </a:ext>
            </a:extLst>
          </p:cNvPr>
          <p:cNvSpPr txBox="1"/>
          <p:nvPr/>
        </p:nvSpPr>
        <p:spPr>
          <a:xfrm>
            <a:off x="-210319" y="830023"/>
            <a:ext cx="342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The Creators of the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real essence of India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A6E949A6-5376-485C-A880-6764CF4A97AB}"/>
              </a:ext>
            </a:extLst>
          </p:cNvPr>
          <p:cNvSpPr txBox="1"/>
          <p:nvPr/>
        </p:nvSpPr>
        <p:spPr>
          <a:xfrm>
            <a:off x="155502" y="1315199"/>
            <a:ext cx="2651110" cy="369332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753A2"/>
                </a:solidFill>
                <a:latin typeface="ArialRegular"/>
              </a:rPr>
              <a:t>The Handicraft Artisan</a:t>
            </a:r>
            <a:endParaRPr lang="en-IN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0EE6610-82E2-4FFA-921C-E29457D43C7F}"/>
              </a:ext>
            </a:extLst>
          </p:cNvPr>
          <p:cNvSpPr/>
          <p:nvPr/>
        </p:nvSpPr>
        <p:spPr>
          <a:xfrm>
            <a:off x="357102" y="3119709"/>
            <a:ext cx="825125" cy="808454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ArialRegular"/>
            </a:endParaRPr>
          </a:p>
        </p:txBody>
      </p:sp>
      <p:pic>
        <p:nvPicPr>
          <p:cNvPr id="346" name="Picture 345">
            <a:extLst>
              <a:ext uri="{FF2B5EF4-FFF2-40B4-BE49-F238E27FC236}">
                <a16:creationId xmlns:a16="http://schemas.microsoft.com/office/drawing/2014/main" id="{047AE800-AD58-4C1A-A920-4468CF530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61" b="92135" l="10000" r="90000">
                        <a14:foregroundMark x1="24146" y1="31461" x2="24146" y2="31461"/>
                        <a14:foregroundMark x1="24146" y1="31461" x2="24146" y2="31461"/>
                        <a14:foregroundMark x1="38049" y1="92135" x2="38049" y2="92135"/>
                        <a14:foregroundMark x1="39146" y1="91713" x2="39146" y2="91713"/>
                        <a14:foregroundMark x1="46463" y1="59410" x2="46463" y2="59410"/>
                        <a14:foregroundMark x1="39634" y1="21489" x2="39634" y2="21489"/>
                        <a14:foregroundMark x1="47927" y1="6461" x2="47927" y2="6461"/>
                        <a14:foregroundMark x1="48049" y1="6601" x2="48049" y2="6601"/>
                        <a14:foregroundMark x1="75000" y1="35112" x2="75000" y2="35112"/>
                        <a14:foregroundMark x1="77439" y1="61096" x2="77439" y2="61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4" y="3115478"/>
            <a:ext cx="632674" cy="549346"/>
          </a:xfrm>
          <a:prstGeom prst="rect">
            <a:avLst/>
          </a:prstGeom>
        </p:spPr>
      </p:pic>
      <p:sp>
        <p:nvSpPr>
          <p:cNvPr id="347" name="TextBox 346">
            <a:extLst>
              <a:ext uri="{FF2B5EF4-FFF2-40B4-BE49-F238E27FC236}">
                <a16:creationId xmlns:a16="http://schemas.microsoft.com/office/drawing/2014/main" id="{F4C987B5-B199-4968-A24B-AFE736DE2407}"/>
              </a:ext>
            </a:extLst>
          </p:cNvPr>
          <p:cNvSpPr txBox="1"/>
          <p:nvPr/>
        </p:nvSpPr>
        <p:spPr>
          <a:xfrm>
            <a:off x="701278" y="35377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753A2"/>
                </a:solidFill>
                <a:latin typeface="ArialRegular"/>
              </a:rPr>
              <a:t>10</a:t>
            </a:r>
            <a:endParaRPr lang="en-IN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9CAF283F-0804-4835-AE45-CBAED797FD56}"/>
              </a:ext>
            </a:extLst>
          </p:cNvPr>
          <p:cNvSpPr txBox="1"/>
          <p:nvPr/>
        </p:nvSpPr>
        <p:spPr>
          <a:xfrm>
            <a:off x="1233456" y="3140066"/>
            <a:ext cx="14991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5 : Urban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2 : Rural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3 :  Semi-Urban</a:t>
            </a:r>
            <a:endParaRPr lang="en-IN" sz="14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FF76D151-B859-4B95-AA12-E54017CA68E5}"/>
              </a:ext>
            </a:extLst>
          </p:cNvPr>
          <p:cNvSpPr txBox="1"/>
          <p:nvPr/>
        </p:nvSpPr>
        <p:spPr>
          <a:xfrm>
            <a:off x="701278" y="450981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ArialRegular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7B938261-4000-4D74-9903-B50E6A3B7E7F}"/>
              </a:ext>
            </a:extLst>
          </p:cNvPr>
          <p:cNvSpPr txBox="1"/>
          <p:nvPr/>
        </p:nvSpPr>
        <p:spPr>
          <a:xfrm>
            <a:off x="1150943" y="4055053"/>
            <a:ext cx="16754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10 : Know about 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        Fevikwik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8 : Used Fevikwik</a:t>
            </a:r>
          </a:p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     before</a:t>
            </a:r>
            <a:endParaRPr lang="en-IN" sz="14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060BB98-D2F0-4631-A32D-FBCD161D4451}"/>
              </a:ext>
            </a:extLst>
          </p:cNvPr>
          <p:cNvSpPr/>
          <p:nvPr/>
        </p:nvSpPr>
        <p:spPr>
          <a:xfrm>
            <a:off x="352214" y="5185900"/>
            <a:ext cx="825125" cy="808454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ArialRegular"/>
            </a:endParaRPr>
          </a:p>
        </p:txBody>
      </p:sp>
      <p:graphicFrame>
        <p:nvGraphicFramePr>
          <p:cNvPr id="357" name="Chart 356">
            <a:extLst>
              <a:ext uri="{FF2B5EF4-FFF2-40B4-BE49-F238E27FC236}">
                <a16:creationId xmlns:a16="http://schemas.microsoft.com/office/drawing/2014/main" id="{1B06E332-1541-404B-A6EC-B820BD083F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535750"/>
              </p:ext>
            </p:extLst>
          </p:nvPr>
        </p:nvGraphicFramePr>
        <p:xfrm>
          <a:off x="-133336" y="5114654"/>
          <a:ext cx="2970931" cy="2563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8" name="TextBox 357">
            <a:extLst>
              <a:ext uri="{FF2B5EF4-FFF2-40B4-BE49-F238E27FC236}">
                <a16:creationId xmlns:a16="http://schemas.microsoft.com/office/drawing/2014/main" id="{1F6BEBF4-144C-41AA-8C74-64A33DD1029D}"/>
              </a:ext>
            </a:extLst>
          </p:cNvPr>
          <p:cNvSpPr txBox="1"/>
          <p:nvPr/>
        </p:nvSpPr>
        <p:spPr>
          <a:xfrm>
            <a:off x="749075" y="5590127"/>
            <a:ext cx="49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753A2"/>
                </a:solidFill>
                <a:latin typeface="ArialRegular"/>
              </a:rPr>
              <a:t>10</a:t>
            </a:r>
            <a:endParaRPr lang="en-IN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A0ACA10-38AA-4ADC-9B3F-60D992E38695}"/>
              </a:ext>
            </a:extLst>
          </p:cNvPr>
          <p:cNvSpPr txBox="1"/>
          <p:nvPr/>
        </p:nvSpPr>
        <p:spPr>
          <a:xfrm>
            <a:off x="1195968" y="5055217"/>
            <a:ext cx="21592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Willingness to </a:t>
            </a:r>
          </a:p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Shift</a:t>
            </a:r>
          </a:p>
          <a:p>
            <a:r>
              <a:rPr lang="en-IN" sz="1400" b="1" dirty="0">
                <a:solidFill>
                  <a:srgbClr val="0753A2"/>
                </a:solidFill>
                <a:latin typeface="ArialRegular"/>
              </a:rPr>
              <a:t>6 : YES</a:t>
            </a:r>
            <a:br>
              <a:rPr lang="en-IN" sz="1400" b="1" dirty="0">
                <a:solidFill>
                  <a:srgbClr val="0753A2"/>
                </a:solidFill>
                <a:latin typeface="ArialRegular"/>
              </a:rPr>
            </a:br>
            <a:r>
              <a:rPr lang="en-IN" sz="1400" b="1" dirty="0">
                <a:solidFill>
                  <a:srgbClr val="0753A2"/>
                </a:solidFill>
                <a:latin typeface="ArialRegular"/>
              </a:rPr>
              <a:t>1 : NO</a:t>
            </a:r>
            <a:br>
              <a:rPr lang="en-IN" sz="1400" b="1" dirty="0">
                <a:solidFill>
                  <a:srgbClr val="0753A2"/>
                </a:solidFill>
                <a:latin typeface="ArialRegular"/>
              </a:rPr>
            </a:br>
            <a:r>
              <a:rPr lang="en-IN" sz="1400" b="1" dirty="0">
                <a:solidFill>
                  <a:srgbClr val="0753A2"/>
                </a:solidFill>
                <a:latin typeface="ArialRegular"/>
              </a:rPr>
              <a:t>3 : MAYBE</a:t>
            </a:r>
            <a:br>
              <a:rPr lang="en-IN" sz="1400" b="1" dirty="0">
                <a:solidFill>
                  <a:srgbClr val="0753A2"/>
                </a:solidFill>
                <a:latin typeface="ArialRegular"/>
              </a:rPr>
            </a:br>
            <a:endParaRPr lang="en-US" sz="14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F491DB82-5F47-4E52-8DE0-34C25270D21F}"/>
              </a:ext>
            </a:extLst>
          </p:cNvPr>
          <p:cNvSpPr/>
          <p:nvPr/>
        </p:nvSpPr>
        <p:spPr>
          <a:xfrm>
            <a:off x="5962954" y="4847528"/>
            <a:ext cx="1240094" cy="10973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FA831E4C-8DC6-4D28-9A08-A5607CD29808}"/>
              </a:ext>
            </a:extLst>
          </p:cNvPr>
          <p:cNvSpPr/>
          <p:nvPr/>
        </p:nvSpPr>
        <p:spPr>
          <a:xfrm flipH="1">
            <a:off x="3124377" y="3525520"/>
            <a:ext cx="1338221" cy="1068490"/>
          </a:xfrm>
          <a:custGeom>
            <a:avLst/>
            <a:gdLst>
              <a:gd name="connsiteX0" fmla="*/ 1338221 w 1338221"/>
              <a:gd name="connsiteY0" fmla="*/ 0 h 804016"/>
              <a:gd name="connsiteX1" fmla="*/ 1338221 w 1338221"/>
              <a:gd name="connsiteY1" fmla="*/ 518661 h 804016"/>
              <a:gd name="connsiteX2" fmla="*/ 1078784 w 1338221"/>
              <a:gd name="connsiteY2" fmla="*/ 518661 h 804016"/>
              <a:gd name="connsiteX3" fmla="*/ 1129652 w 1338221"/>
              <a:gd name="connsiteY3" fmla="*/ 804016 h 804016"/>
              <a:gd name="connsiteX4" fmla="*/ 917628 w 1338221"/>
              <a:gd name="connsiteY4" fmla="*/ 518661 h 804016"/>
              <a:gd name="connsiteX5" fmla="*/ 0 w 1338221"/>
              <a:gd name="connsiteY5" fmla="*/ 518661 h 804016"/>
              <a:gd name="connsiteX6" fmla="*/ 0 w 1338221"/>
              <a:gd name="connsiteY6" fmla="*/ 103732 h 80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8221" h="804016">
                <a:moveTo>
                  <a:pt x="1338221" y="0"/>
                </a:moveTo>
                <a:lnTo>
                  <a:pt x="1338221" y="518661"/>
                </a:lnTo>
                <a:lnTo>
                  <a:pt x="1078784" y="518661"/>
                </a:lnTo>
                <a:lnTo>
                  <a:pt x="1129652" y="804016"/>
                </a:lnTo>
                <a:lnTo>
                  <a:pt x="917628" y="518661"/>
                </a:lnTo>
                <a:lnTo>
                  <a:pt x="0" y="518661"/>
                </a:lnTo>
                <a:lnTo>
                  <a:pt x="0" y="103732"/>
                </a:lnTo>
                <a:close/>
              </a:path>
            </a:pathLst>
          </a:cu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200" dirty="0">
              <a:solidFill>
                <a:schemeClr val="tx1"/>
              </a:solidFill>
              <a:latin typeface="ArialRegular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200CE0B-6345-46AE-88FE-31852A537A89}"/>
              </a:ext>
            </a:extLst>
          </p:cNvPr>
          <p:cNvSpPr txBox="1"/>
          <p:nvPr/>
        </p:nvSpPr>
        <p:spPr>
          <a:xfrm>
            <a:off x="3020236" y="3604361"/>
            <a:ext cx="1581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Sakshi, Makes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handicraft items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in Udaipur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F8A13130-F58C-46B0-860D-0FB2635B595C}"/>
              </a:ext>
            </a:extLst>
          </p:cNvPr>
          <p:cNvSpPr/>
          <p:nvPr/>
        </p:nvSpPr>
        <p:spPr>
          <a:xfrm>
            <a:off x="2905760" y="3505200"/>
            <a:ext cx="8703112" cy="2635469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83BDE2A4-8F9D-4333-8ACD-322E19B94E05}"/>
              </a:ext>
            </a:extLst>
          </p:cNvPr>
          <p:cNvSpPr/>
          <p:nvPr/>
        </p:nvSpPr>
        <p:spPr>
          <a:xfrm>
            <a:off x="4564032" y="3580131"/>
            <a:ext cx="1217258" cy="83099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64EAADB-15B7-4F8F-B974-B10EAE23AB8E}"/>
              </a:ext>
            </a:extLst>
          </p:cNvPr>
          <p:cNvSpPr txBox="1"/>
          <p:nvPr/>
        </p:nvSpPr>
        <p:spPr>
          <a:xfrm>
            <a:off x="4548941" y="3558662"/>
            <a:ext cx="129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“We sell nearly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80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items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in a week to tourists”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FCDE1E97-8348-44F4-BB96-540A6F3DE778}"/>
              </a:ext>
            </a:extLst>
          </p:cNvPr>
          <p:cNvGrpSpPr/>
          <p:nvPr/>
        </p:nvGrpSpPr>
        <p:grpSpPr>
          <a:xfrm>
            <a:off x="4532091" y="4506028"/>
            <a:ext cx="1404102" cy="1614321"/>
            <a:chOff x="1466904" y="1719113"/>
            <a:chExt cx="1404102" cy="1614321"/>
          </a:xfrm>
        </p:grpSpPr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F736515-E7DB-4A1F-93B4-743A67CA7E74}"/>
                </a:ext>
              </a:extLst>
            </p:cNvPr>
            <p:cNvSpPr/>
            <p:nvPr/>
          </p:nvSpPr>
          <p:spPr>
            <a:xfrm>
              <a:off x="1549803" y="1732798"/>
              <a:ext cx="1253004" cy="253903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F60FEEFD-B568-4F78-853B-E2DEA7CA6F65}"/>
                </a:ext>
              </a:extLst>
            </p:cNvPr>
            <p:cNvSpPr/>
            <p:nvPr/>
          </p:nvSpPr>
          <p:spPr>
            <a:xfrm>
              <a:off x="1540258" y="1732798"/>
              <a:ext cx="1253991" cy="48738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8966C086-D778-4320-9038-8B0ECCFE2320}"/>
                </a:ext>
              </a:extLst>
            </p:cNvPr>
            <p:cNvGrpSpPr/>
            <p:nvPr/>
          </p:nvGrpSpPr>
          <p:grpSpPr>
            <a:xfrm>
              <a:off x="1466904" y="1719113"/>
              <a:ext cx="1404102" cy="508678"/>
              <a:chOff x="1466904" y="1719113"/>
              <a:chExt cx="1404102" cy="508678"/>
            </a:xfrm>
          </p:grpSpPr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706C0F91-726B-4246-9DAF-D97F7613EB34}"/>
                  </a:ext>
                </a:extLst>
              </p:cNvPr>
              <p:cNvSpPr txBox="1"/>
              <p:nvPr/>
            </p:nvSpPr>
            <p:spPr>
              <a:xfrm>
                <a:off x="1466904" y="1719113"/>
                <a:ext cx="14041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Current Adhesive 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4A2F50D8-8746-44F7-87A1-FC926988DA6F}"/>
                  </a:ext>
                </a:extLst>
              </p:cNvPr>
              <p:cNvSpPr txBox="1"/>
              <p:nvPr/>
            </p:nvSpPr>
            <p:spPr>
              <a:xfrm>
                <a:off x="1749103" y="1950792"/>
                <a:ext cx="747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Bondtite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D1982F3E-F804-48E0-934F-83D49729FF75}"/>
                </a:ext>
              </a:extLst>
            </p:cNvPr>
            <p:cNvSpPr txBox="1"/>
            <p:nvPr/>
          </p:nvSpPr>
          <p:spPr>
            <a:xfrm>
              <a:off x="1505548" y="230681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5CA638E7-364A-4839-B510-11E62998636E}"/>
                </a:ext>
              </a:extLst>
            </p:cNvPr>
            <p:cNvSpPr/>
            <p:nvPr/>
          </p:nvSpPr>
          <p:spPr>
            <a:xfrm>
              <a:off x="1540258" y="2471988"/>
              <a:ext cx="1253991" cy="685999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869410F-6E7C-449C-95E1-BDB4FBAACD93}"/>
                </a:ext>
              </a:extLst>
            </p:cNvPr>
            <p:cNvSpPr/>
            <p:nvPr/>
          </p:nvSpPr>
          <p:spPr>
            <a:xfrm>
              <a:off x="1551063" y="2481754"/>
              <a:ext cx="1244446" cy="249919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Regular"/>
              </a:endParaRP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BEC7717-CF06-4ED9-A1D7-3ABCFB3D5F56}"/>
                </a:ext>
              </a:extLst>
            </p:cNvPr>
            <p:cNvSpPr txBox="1"/>
            <p:nvPr/>
          </p:nvSpPr>
          <p:spPr>
            <a:xfrm>
              <a:off x="1496969" y="2687103"/>
              <a:ext cx="12937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Local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Retailers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5D3CE598-85A6-4DD2-A299-3E227C72FF65}"/>
                </a:ext>
              </a:extLst>
            </p:cNvPr>
            <p:cNvSpPr txBox="1"/>
            <p:nvPr/>
          </p:nvSpPr>
          <p:spPr>
            <a:xfrm>
              <a:off x="1507457" y="2446903"/>
              <a:ext cx="1319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Purchased From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D7B2AA67-0FDC-4E9D-9135-5634599EC572}"/>
              </a:ext>
            </a:extLst>
          </p:cNvPr>
          <p:cNvSpPr/>
          <p:nvPr/>
        </p:nvSpPr>
        <p:spPr>
          <a:xfrm>
            <a:off x="5958602" y="3599349"/>
            <a:ext cx="1253004" cy="574011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10FF8341-6842-47CA-B5C2-C66953F454E8}"/>
              </a:ext>
            </a:extLst>
          </p:cNvPr>
          <p:cNvSpPr/>
          <p:nvPr/>
        </p:nvSpPr>
        <p:spPr>
          <a:xfrm>
            <a:off x="5949057" y="3599347"/>
            <a:ext cx="1253991" cy="88009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82AD6D6E-BF26-4D69-B650-B0E5C125B930}"/>
              </a:ext>
            </a:extLst>
          </p:cNvPr>
          <p:cNvGrpSpPr/>
          <p:nvPr/>
        </p:nvGrpSpPr>
        <p:grpSpPr>
          <a:xfrm>
            <a:off x="5088884" y="3565024"/>
            <a:ext cx="2122722" cy="1732576"/>
            <a:chOff x="1523365" y="487602"/>
            <a:chExt cx="2122722" cy="1732576"/>
          </a:xfrm>
        </p:grpSpPr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923058A4-86CD-44A1-A643-1022146C9EA2}"/>
                </a:ext>
              </a:extLst>
            </p:cNvPr>
            <p:cNvSpPr txBox="1"/>
            <p:nvPr/>
          </p:nvSpPr>
          <p:spPr>
            <a:xfrm>
              <a:off x="2323751" y="487602"/>
              <a:ext cx="1322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How much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adhesive used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per item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BFF6CB87-BB9A-443F-9A4B-27665C949F5F}"/>
                </a:ext>
              </a:extLst>
            </p:cNvPr>
            <p:cNvSpPr txBox="1"/>
            <p:nvPr/>
          </p:nvSpPr>
          <p:spPr>
            <a:xfrm>
              <a:off x="1523365" y="194317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384" name="TextBox 383">
            <a:extLst>
              <a:ext uri="{FF2B5EF4-FFF2-40B4-BE49-F238E27FC236}">
                <a16:creationId xmlns:a16="http://schemas.microsoft.com/office/drawing/2014/main" id="{C6836CBB-25D5-41A5-8413-5C150F9BC545}"/>
              </a:ext>
            </a:extLst>
          </p:cNvPr>
          <p:cNvSpPr txBox="1"/>
          <p:nvPr/>
        </p:nvSpPr>
        <p:spPr>
          <a:xfrm>
            <a:off x="6043924" y="4184472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1/4</a:t>
            </a:r>
            <a:r>
              <a:rPr lang="en-US" sz="1200" baseline="30000" dirty="0">
                <a:solidFill>
                  <a:srgbClr val="0753A2"/>
                </a:solidFill>
                <a:latin typeface="ArialRegular"/>
              </a:rPr>
              <a:t>th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of a tube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6EB52335-6C4C-43B6-8168-6956AF585A55}"/>
              </a:ext>
            </a:extLst>
          </p:cNvPr>
          <p:cNvSpPr/>
          <p:nvPr/>
        </p:nvSpPr>
        <p:spPr>
          <a:xfrm>
            <a:off x="5962954" y="4540453"/>
            <a:ext cx="1240094" cy="656537"/>
          </a:xfrm>
          <a:prstGeom prst="rect">
            <a:avLst/>
          </a:prstGeom>
          <a:solidFill>
            <a:srgbClr val="FFC30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B7CBED39-DA27-449B-8277-3296B2A372F0}"/>
              </a:ext>
            </a:extLst>
          </p:cNvPr>
          <p:cNvSpPr txBox="1"/>
          <p:nvPr/>
        </p:nvSpPr>
        <p:spPr>
          <a:xfrm>
            <a:off x="5902980" y="4551565"/>
            <a:ext cx="1360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Why do you use the current adhesive?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9499F7F1-05DE-4107-A9DF-B8CB693EE03D}"/>
              </a:ext>
            </a:extLst>
          </p:cNvPr>
          <p:cNvSpPr txBox="1"/>
          <p:nvPr/>
        </p:nvSpPr>
        <p:spPr>
          <a:xfrm>
            <a:off x="5932504" y="5153028"/>
            <a:ext cx="1395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Cheapest Available Adhesive, Entire market uses it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BF8242BA-6147-4CBD-B9E0-2CE5FFDAE199}"/>
              </a:ext>
            </a:extLst>
          </p:cNvPr>
          <p:cNvSpPr/>
          <p:nvPr/>
        </p:nvSpPr>
        <p:spPr>
          <a:xfrm>
            <a:off x="7252079" y="3597897"/>
            <a:ext cx="1360041" cy="23539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28F8F5BD-B8C0-48E4-9018-B327DEDE4C69}"/>
              </a:ext>
            </a:extLst>
          </p:cNvPr>
          <p:cNvSpPr/>
          <p:nvPr/>
        </p:nvSpPr>
        <p:spPr>
          <a:xfrm>
            <a:off x="7261130" y="3609589"/>
            <a:ext cx="1350990" cy="628914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BAD470CA-D9A4-4D6B-9530-774BAADA9060}"/>
              </a:ext>
            </a:extLst>
          </p:cNvPr>
          <p:cNvSpPr txBox="1"/>
          <p:nvPr/>
        </p:nvSpPr>
        <p:spPr>
          <a:xfrm>
            <a:off x="7357288" y="3597897"/>
            <a:ext cx="154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Shortcomings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of the current 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alternative?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FD453248-383A-427D-8967-A49F8DCD14A6}"/>
              </a:ext>
            </a:extLst>
          </p:cNvPr>
          <p:cNvSpPr txBox="1"/>
          <p:nvPr/>
        </p:nvSpPr>
        <p:spPr>
          <a:xfrm>
            <a:off x="7285768" y="4517804"/>
            <a:ext cx="1402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Final outcome is not very smooth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Sometimes the craft work looks messy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98EC7E71-E9DE-40AC-93AE-63039D01C03A}"/>
              </a:ext>
            </a:extLst>
          </p:cNvPr>
          <p:cNvSpPr/>
          <p:nvPr/>
        </p:nvSpPr>
        <p:spPr>
          <a:xfrm>
            <a:off x="8687608" y="3616960"/>
            <a:ext cx="1273280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2F670BBF-7EF3-4707-97FF-082FC9944A2D}"/>
              </a:ext>
            </a:extLst>
          </p:cNvPr>
          <p:cNvSpPr/>
          <p:nvPr/>
        </p:nvSpPr>
        <p:spPr>
          <a:xfrm>
            <a:off x="8695992" y="3626195"/>
            <a:ext cx="1264895" cy="385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BA6D4906-09AE-4E66-B530-E008E03DDB19}"/>
              </a:ext>
            </a:extLst>
          </p:cNvPr>
          <p:cNvSpPr txBox="1"/>
          <p:nvPr/>
        </p:nvSpPr>
        <p:spPr>
          <a:xfrm>
            <a:off x="8673760" y="3565989"/>
            <a:ext cx="133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Heard about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7D911C44-0A00-47D1-BA9A-BE9F167499BC}"/>
              </a:ext>
            </a:extLst>
          </p:cNvPr>
          <p:cNvSpPr/>
          <p:nvPr/>
        </p:nvSpPr>
        <p:spPr>
          <a:xfrm>
            <a:off x="8674668" y="4333706"/>
            <a:ext cx="1273280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26C9CE3E-54DE-4A93-BCAA-ADC4DE2C1F3F}"/>
              </a:ext>
            </a:extLst>
          </p:cNvPr>
          <p:cNvSpPr/>
          <p:nvPr/>
        </p:nvSpPr>
        <p:spPr>
          <a:xfrm>
            <a:off x="8683750" y="4333706"/>
            <a:ext cx="1271055" cy="385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76A0E0AC-045C-467C-8667-834FC62B2A9C}"/>
              </a:ext>
            </a:extLst>
          </p:cNvPr>
          <p:cNvSpPr txBox="1"/>
          <p:nvPr/>
        </p:nvSpPr>
        <p:spPr>
          <a:xfrm>
            <a:off x="9112332" y="3993849"/>
            <a:ext cx="448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Yes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17F22B-EF86-4596-B84D-2F3A4A295D48}"/>
              </a:ext>
            </a:extLst>
          </p:cNvPr>
          <p:cNvSpPr txBox="1"/>
          <p:nvPr/>
        </p:nvSpPr>
        <p:spPr>
          <a:xfrm>
            <a:off x="8885549" y="4287349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Ever used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67100A5E-992E-4DF0-8C99-2CAA54759082}"/>
              </a:ext>
            </a:extLst>
          </p:cNvPr>
          <p:cNvSpPr txBox="1"/>
          <p:nvPr/>
        </p:nvSpPr>
        <p:spPr>
          <a:xfrm>
            <a:off x="9069411" y="4709028"/>
            <a:ext cx="448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Yes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6B9654CB-408E-46C6-9FA2-D44B59550966}"/>
              </a:ext>
            </a:extLst>
          </p:cNvPr>
          <p:cNvSpPr/>
          <p:nvPr/>
        </p:nvSpPr>
        <p:spPr>
          <a:xfrm>
            <a:off x="10087016" y="3616960"/>
            <a:ext cx="1386880" cy="1344294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84DF4D50-3D4A-42D2-9E48-47EC73D406EF}"/>
              </a:ext>
            </a:extLst>
          </p:cNvPr>
          <p:cNvSpPr/>
          <p:nvPr/>
        </p:nvSpPr>
        <p:spPr>
          <a:xfrm>
            <a:off x="10102134" y="3616961"/>
            <a:ext cx="1371761" cy="8624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A2137BFB-FE98-4BE3-98CB-E760CCFBEA00}"/>
              </a:ext>
            </a:extLst>
          </p:cNvPr>
          <p:cNvSpPr txBox="1"/>
          <p:nvPr/>
        </p:nvSpPr>
        <p:spPr>
          <a:xfrm>
            <a:off x="10302245" y="3707691"/>
            <a:ext cx="132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Regular"/>
              </a:rPr>
              <a:t>Any issues faced with 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BDB7E58E-DABF-4173-A3EF-E151E37BA199}"/>
              </a:ext>
            </a:extLst>
          </p:cNvPr>
          <p:cNvSpPr txBox="1"/>
          <p:nvPr/>
        </p:nvSpPr>
        <p:spPr>
          <a:xfrm>
            <a:off x="10068724" y="4560510"/>
            <a:ext cx="1581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Not cost effective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4453AEDE-4ADB-410A-8E10-E9E335202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002" y="2290432"/>
            <a:ext cx="830980" cy="11115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C110A750-FE85-49E9-BE9A-D09EEFD887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851" t="4542"/>
          <a:stretch/>
        </p:blipFill>
        <p:spPr>
          <a:xfrm>
            <a:off x="9614849" y="2286930"/>
            <a:ext cx="895892" cy="1115025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1F785E9F-AA0A-4B74-A2A3-B9F070E43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088" r="9912"/>
          <a:stretch/>
        </p:blipFill>
        <p:spPr>
          <a:xfrm>
            <a:off x="10638368" y="2278802"/>
            <a:ext cx="845688" cy="1138836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8A26DC04-909B-4F39-A453-D75F6C4973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4974" y="5024518"/>
            <a:ext cx="1360041" cy="1026713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3CBA352C-78F4-4CFC-BE54-3BED13E9B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474" r="5498"/>
          <a:stretch/>
        </p:blipFill>
        <p:spPr>
          <a:xfrm>
            <a:off x="10097177" y="5041365"/>
            <a:ext cx="672424" cy="1014093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68BAA5EA-2BCD-4A79-83F1-5DF7C3A51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0810323" y="5027704"/>
            <a:ext cx="745313" cy="1014093"/>
          </a:xfrm>
          <a:prstGeom prst="rect">
            <a:avLst/>
          </a:prstGeom>
        </p:spPr>
      </p:pic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91458BCB-D403-4C78-A8DD-0D6032D82709}"/>
              </a:ext>
            </a:extLst>
          </p:cNvPr>
          <p:cNvCxnSpPr>
            <a:cxnSpLocks/>
          </p:cNvCxnSpPr>
          <p:nvPr/>
        </p:nvCxnSpPr>
        <p:spPr>
          <a:xfrm>
            <a:off x="293854" y="4017229"/>
            <a:ext cx="242650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BBF2A0BD-278D-494C-A406-9563F1787105}"/>
              </a:ext>
            </a:extLst>
          </p:cNvPr>
          <p:cNvCxnSpPr>
            <a:cxnSpLocks/>
          </p:cNvCxnSpPr>
          <p:nvPr/>
        </p:nvCxnSpPr>
        <p:spPr>
          <a:xfrm>
            <a:off x="293854" y="5073869"/>
            <a:ext cx="242650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AD3B2928-21C0-435C-A84D-17563BF6C0C7}"/>
              </a:ext>
            </a:extLst>
          </p:cNvPr>
          <p:cNvSpPr txBox="1"/>
          <p:nvPr/>
        </p:nvSpPr>
        <p:spPr>
          <a:xfrm>
            <a:off x="4085578" y="131066"/>
            <a:ext cx="383602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MARKET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EB69C-4CF8-4B4E-AA72-8475313BD8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1" t="13214" r="3906" b="47937"/>
          <a:stretch/>
        </p:blipFill>
        <p:spPr>
          <a:xfrm>
            <a:off x="534972" y="1717777"/>
            <a:ext cx="1892261" cy="1388828"/>
          </a:xfrm>
          <a:prstGeom prst="rect">
            <a:avLst/>
          </a:prstGeom>
        </p:spPr>
      </p:pic>
      <p:graphicFrame>
        <p:nvGraphicFramePr>
          <p:cNvPr id="117" name="Diagram 116">
            <a:extLst>
              <a:ext uri="{FF2B5EF4-FFF2-40B4-BE49-F238E27FC236}">
                <a16:creationId xmlns:a16="http://schemas.microsoft.com/office/drawing/2014/main" id="{E405E568-8C20-42EB-977C-2E3CC7A8E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149379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8934F0C-A1F6-4846-9896-6FD8C39E5D49}"/>
              </a:ext>
            </a:extLst>
          </p:cNvPr>
          <p:cNvGrpSpPr/>
          <p:nvPr/>
        </p:nvGrpSpPr>
        <p:grpSpPr>
          <a:xfrm>
            <a:off x="292436" y="4105590"/>
            <a:ext cx="884893" cy="808454"/>
            <a:chOff x="292436" y="4105590"/>
            <a:chExt cx="884893" cy="808454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6C29F53-C2C0-44C2-9653-80B3A774DD47}"/>
                </a:ext>
              </a:extLst>
            </p:cNvPr>
            <p:cNvSpPr/>
            <p:nvPr/>
          </p:nvSpPr>
          <p:spPr>
            <a:xfrm>
              <a:off x="352204" y="4105590"/>
              <a:ext cx="825125" cy="808454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ArialRegular"/>
              </a:endParaRPr>
            </a:p>
          </p:txBody>
        </p:sp>
        <p:pic>
          <p:nvPicPr>
            <p:cNvPr id="118" name="Graphic 117" descr="Ear">
              <a:extLst>
                <a:ext uri="{FF2B5EF4-FFF2-40B4-BE49-F238E27FC236}">
                  <a16:creationId xmlns:a16="http://schemas.microsoft.com/office/drawing/2014/main" id="{429256F1-89C9-49B8-9BE6-942CE60A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2436" y="4191023"/>
              <a:ext cx="631889" cy="631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64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BEF35A-2EEA-4720-B5D4-0BDBA2B0B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" b="27595"/>
          <a:stretch/>
        </p:blipFill>
        <p:spPr>
          <a:xfrm>
            <a:off x="3100560" y="4394027"/>
            <a:ext cx="1423267" cy="1770869"/>
          </a:xfrm>
          <a:prstGeom prst="rect">
            <a:avLst/>
          </a:prstGeom>
        </p:spPr>
      </p:pic>
      <p:sp>
        <p:nvSpPr>
          <p:cNvPr id="248" name="Rectangle 247">
            <a:extLst>
              <a:ext uri="{FF2B5EF4-FFF2-40B4-BE49-F238E27FC236}">
                <a16:creationId xmlns:a16="http://schemas.microsoft.com/office/drawing/2014/main" id="{9653B1F5-632D-4F35-B1C0-DA7883EC6417}"/>
              </a:ext>
            </a:extLst>
          </p:cNvPr>
          <p:cNvSpPr/>
          <p:nvPr/>
        </p:nvSpPr>
        <p:spPr>
          <a:xfrm>
            <a:off x="6436064" y="5577046"/>
            <a:ext cx="1399386" cy="3954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249" name="Rectangle: Diagonal Corners Rounded 248">
            <a:extLst>
              <a:ext uri="{FF2B5EF4-FFF2-40B4-BE49-F238E27FC236}">
                <a16:creationId xmlns:a16="http://schemas.microsoft.com/office/drawing/2014/main" id="{A98D413E-B07F-4D71-8A11-DD61874FAE38}"/>
              </a:ext>
            </a:extLst>
          </p:cNvPr>
          <p:cNvSpPr/>
          <p:nvPr/>
        </p:nvSpPr>
        <p:spPr>
          <a:xfrm>
            <a:off x="175059" y="846069"/>
            <a:ext cx="2578281" cy="30777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84C2612-3DEF-4053-A4AD-75E7A25DE8AC}"/>
              </a:ext>
            </a:extLst>
          </p:cNvPr>
          <p:cNvSpPr/>
          <p:nvPr/>
        </p:nvSpPr>
        <p:spPr>
          <a:xfrm>
            <a:off x="3038487" y="804600"/>
            <a:ext cx="8978454" cy="2713782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3AA9E23-8782-4502-862C-FB82484F232A}"/>
              </a:ext>
            </a:extLst>
          </p:cNvPr>
          <p:cNvSpPr txBox="1"/>
          <p:nvPr/>
        </p:nvSpPr>
        <p:spPr>
          <a:xfrm>
            <a:off x="145369" y="856229"/>
            <a:ext cx="2578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The Creators on Social Media 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1791215-241C-4205-A4F0-2DDB60A3357B}"/>
              </a:ext>
            </a:extLst>
          </p:cNvPr>
          <p:cNvSpPr txBox="1"/>
          <p:nvPr/>
        </p:nvSpPr>
        <p:spPr>
          <a:xfrm>
            <a:off x="755286" y="1185311"/>
            <a:ext cx="1826206" cy="369332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753A2"/>
                </a:solidFill>
                <a:latin typeface="ArialRegular"/>
              </a:rPr>
              <a:t>The DIY Artists</a:t>
            </a:r>
            <a:endParaRPr lang="en-IN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DD5ED6D-33D9-4D84-8E1C-B0299C834BEC}"/>
              </a:ext>
            </a:extLst>
          </p:cNvPr>
          <p:cNvSpPr/>
          <p:nvPr/>
        </p:nvSpPr>
        <p:spPr>
          <a:xfrm>
            <a:off x="357102" y="3119709"/>
            <a:ext cx="825125" cy="808454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ArialRegular"/>
            </a:endParaRPr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A65262A4-D3D1-489E-984C-65580503C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61" b="92135" l="10000" r="90000">
                        <a14:foregroundMark x1="24146" y1="31461" x2="24146" y2="31461"/>
                        <a14:foregroundMark x1="24146" y1="31461" x2="24146" y2="31461"/>
                        <a14:foregroundMark x1="38049" y1="92135" x2="38049" y2="92135"/>
                        <a14:foregroundMark x1="39146" y1="91713" x2="39146" y2="91713"/>
                        <a14:foregroundMark x1="46463" y1="59410" x2="46463" y2="59410"/>
                        <a14:foregroundMark x1="39634" y1="21489" x2="39634" y2="21489"/>
                        <a14:foregroundMark x1="47927" y1="6461" x2="47927" y2="6461"/>
                        <a14:foregroundMark x1="48049" y1="6601" x2="48049" y2="6601"/>
                        <a14:foregroundMark x1="75000" y1="35112" x2="75000" y2="35112"/>
                        <a14:foregroundMark x1="77439" y1="61096" x2="77439" y2="61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4" y="3115478"/>
            <a:ext cx="632674" cy="549346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6F7FC70D-D072-48FC-88CC-13DAFD3E808B}"/>
              </a:ext>
            </a:extLst>
          </p:cNvPr>
          <p:cNvSpPr txBox="1"/>
          <p:nvPr/>
        </p:nvSpPr>
        <p:spPr>
          <a:xfrm>
            <a:off x="701278" y="35377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753A2"/>
                </a:solidFill>
                <a:latin typeface="ArialRegular"/>
              </a:rPr>
              <a:t>15</a:t>
            </a:r>
            <a:endParaRPr lang="en-IN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722A52A-C059-4E81-81D5-EDD68CEE2599}"/>
              </a:ext>
            </a:extLst>
          </p:cNvPr>
          <p:cNvSpPr txBox="1"/>
          <p:nvPr/>
        </p:nvSpPr>
        <p:spPr>
          <a:xfrm>
            <a:off x="1233456" y="3140066"/>
            <a:ext cx="14991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8 : Urban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3 : Rural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4 :  Semi-Urban</a:t>
            </a:r>
            <a:endParaRPr lang="en-IN" sz="14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373ABDA-9FA8-4BFE-9F7F-65FBDE0FA35E}"/>
              </a:ext>
            </a:extLst>
          </p:cNvPr>
          <p:cNvSpPr txBox="1"/>
          <p:nvPr/>
        </p:nvSpPr>
        <p:spPr>
          <a:xfrm>
            <a:off x="701278" y="450981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ArialRegula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8E839D-65F9-42D7-ABD5-8BD50448481A}"/>
              </a:ext>
            </a:extLst>
          </p:cNvPr>
          <p:cNvGrpSpPr/>
          <p:nvPr/>
        </p:nvGrpSpPr>
        <p:grpSpPr>
          <a:xfrm>
            <a:off x="292436" y="4105590"/>
            <a:ext cx="884893" cy="808454"/>
            <a:chOff x="292436" y="4105590"/>
            <a:chExt cx="884893" cy="808454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52E6D4A9-4D95-4309-AC01-E3782B79315E}"/>
                </a:ext>
              </a:extLst>
            </p:cNvPr>
            <p:cNvSpPr/>
            <p:nvPr/>
          </p:nvSpPr>
          <p:spPr>
            <a:xfrm>
              <a:off x="352204" y="4105590"/>
              <a:ext cx="825125" cy="808454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ArialRegular"/>
              </a:endParaRPr>
            </a:p>
          </p:txBody>
        </p:sp>
        <p:pic>
          <p:nvPicPr>
            <p:cNvPr id="260" name="Graphic 259" descr="Ear">
              <a:extLst>
                <a:ext uri="{FF2B5EF4-FFF2-40B4-BE49-F238E27FC236}">
                  <a16:creationId xmlns:a16="http://schemas.microsoft.com/office/drawing/2014/main" id="{FD9FE978-DC48-4458-92B7-A8F4D551D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2436" y="4191023"/>
              <a:ext cx="631889" cy="631889"/>
            </a:xfrm>
            <a:prstGeom prst="rect">
              <a:avLst/>
            </a:prstGeom>
          </p:spPr>
        </p:pic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5512574E-C66A-4616-8705-49DAB5D669C5}"/>
              </a:ext>
            </a:extLst>
          </p:cNvPr>
          <p:cNvSpPr txBox="1"/>
          <p:nvPr/>
        </p:nvSpPr>
        <p:spPr>
          <a:xfrm>
            <a:off x="1150943" y="4055053"/>
            <a:ext cx="1923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15 : Know about 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        Fevikwik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14 : Have used </a:t>
            </a:r>
            <a:br>
              <a:rPr lang="en-US" sz="1400" b="1" dirty="0">
                <a:solidFill>
                  <a:srgbClr val="0753A2"/>
                </a:solidFill>
                <a:latin typeface="ArialRegular"/>
              </a:rPr>
            </a:br>
            <a:r>
              <a:rPr lang="en-US" sz="1400" b="1" dirty="0">
                <a:solidFill>
                  <a:srgbClr val="0753A2"/>
                </a:solidFill>
                <a:latin typeface="ArialRegular"/>
              </a:rPr>
              <a:t>        Fevikwik before</a:t>
            </a:r>
            <a:endParaRPr lang="en-IN" sz="14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9824B34-DCBF-4D9C-9333-06038EA386C6}"/>
              </a:ext>
            </a:extLst>
          </p:cNvPr>
          <p:cNvSpPr/>
          <p:nvPr/>
        </p:nvSpPr>
        <p:spPr>
          <a:xfrm>
            <a:off x="352214" y="5185900"/>
            <a:ext cx="825125" cy="808454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ArialRegular"/>
            </a:endParaRPr>
          </a:p>
        </p:txBody>
      </p:sp>
      <p:graphicFrame>
        <p:nvGraphicFramePr>
          <p:cNvPr id="263" name="Chart 262">
            <a:extLst>
              <a:ext uri="{FF2B5EF4-FFF2-40B4-BE49-F238E27FC236}">
                <a16:creationId xmlns:a16="http://schemas.microsoft.com/office/drawing/2014/main" id="{88ED0737-1C22-4C78-9619-17C1C6D2C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146384"/>
              </p:ext>
            </p:extLst>
          </p:nvPr>
        </p:nvGraphicFramePr>
        <p:xfrm>
          <a:off x="-133336" y="5114654"/>
          <a:ext cx="2970931" cy="2563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00EB2BAD-AD4E-4346-AB68-45B91B902024}"/>
              </a:ext>
            </a:extLst>
          </p:cNvPr>
          <p:cNvSpPr txBox="1"/>
          <p:nvPr/>
        </p:nvSpPr>
        <p:spPr>
          <a:xfrm>
            <a:off x="749075" y="5590127"/>
            <a:ext cx="49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753A2"/>
                </a:solidFill>
                <a:latin typeface="ArialRegular"/>
              </a:rPr>
              <a:t>15</a:t>
            </a:r>
            <a:endParaRPr lang="en-IN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C096E02-D2CF-4083-B7BD-33F2307C0345}"/>
              </a:ext>
            </a:extLst>
          </p:cNvPr>
          <p:cNvSpPr txBox="1"/>
          <p:nvPr/>
        </p:nvSpPr>
        <p:spPr>
          <a:xfrm>
            <a:off x="1195843" y="5114835"/>
            <a:ext cx="21592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753A2"/>
                </a:solidFill>
                <a:latin typeface="ArialRegular"/>
              </a:rPr>
              <a:t>Willingness to Shift</a:t>
            </a:r>
          </a:p>
          <a:p>
            <a:r>
              <a:rPr lang="en-IN" sz="1400" b="1" dirty="0">
                <a:solidFill>
                  <a:srgbClr val="0753A2"/>
                </a:solidFill>
                <a:latin typeface="ArialRegular"/>
              </a:rPr>
              <a:t>13 : YES</a:t>
            </a:r>
            <a:br>
              <a:rPr lang="en-IN" sz="1400" b="1" dirty="0">
                <a:solidFill>
                  <a:srgbClr val="0753A2"/>
                </a:solidFill>
                <a:latin typeface="ArialRegular"/>
              </a:rPr>
            </a:br>
            <a:r>
              <a:rPr lang="en-IN" sz="1400" b="1" dirty="0">
                <a:solidFill>
                  <a:srgbClr val="0753A2"/>
                </a:solidFill>
                <a:latin typeface="ArialRegular"/>
              </a:rPr>
              <a:t>0 : NO</a:t>
            </a:r>
            <a:br>
              <a:rPr lang="en-IN" sz="1400" b="1" dirty="0">
                <a:solidFill>
                  <a:srgbClr val="0753A2"/>
                </a:solidFill>
                <a:latin typeface="ArialRegular"/>
              </a:rPr>
            </a:br>
            <a:r>
              <a:rPr lang="en-IN" sz="1400" b="1" dirty="0">
                <a:solidFill>
                  <a:srgbClr val="0753A2"/>
                </a:solidFill>
                <a:latin typeface="ArialRegular"/>
              </a:rPr>
              <a:t>2 : MAYBE</a:t>
            </a:r>
            <a:br>
              <a:rPr lang="en-IN" sz="1200" b="1" dirty="0">
                <a:solidFill>
                  <a:srgbClr val="0753A2"/>
                </a:solidFill>
                <a:latin typeface="ArialRegular"/>
              </a:rPr>
            </a:br>
            <a:endParaRPr lang="en-US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B1794587-6571-4D16-8B69-6788CE7A2676}"/>
              </a:ext>
            </a:extLst>
          </p:cNvPr>
          <p:cNvSpPr/>
          <p:nvPr/>
        </p:nvSpPr>
        <p:spPr>
          <a:xfrm flipH="1">
            <a:off x="3134537" y="873760"/>
            <a:ext cx="1338221" cy="1068490"/>
          </a:xfrm>
          <a:custGeom>
            <a:avLst/>
            <a:gdLst>
              <a:gd name="connsiteX0" fmla="*/ 1338221 w 1338221"/>
              <a:gd name="connsiteY0" fmla="*/ 0 h 804016"/>
              <a:gd name="connsiteX1" fmla="*/ 1338221 w 1338221"/>
              <a:gd name="connsiteY1" fmla="*/ 518661 h 804016"/>
              <a:gd name="connsiteX2" fmla="*/ 1078784 w 1338221"/>
              <a:gd name="connsiteY2" fmla="*/ 518661 h 804016"/>
              <a:gd name="connsiteX3" fmla="*/ 1129652 w 1338221"/>
              <a:gd name="connsiteY3" fmla="*/ 804016 h 804016"/>
              <a:gd name="connsiteX4" fmla="*/ 917628 w 1338221"/>
              <a:gd name="connsiteY4" fmla="*/ 518661 h 804016"/>
              <a:gd name="connsiteX5" fmla="*/ 0 w 1338221"/>
              <a:gd name="connsiteY5" fmla="*/ 518661 h 804016"/>
              <a:gd name="connsiteX6" fmla="*/ 0 w 1338221"/>
              <a:gd name="connsiteY6" fmla="*/ 103732 h 80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8221" h="804016">
                <a:moveTo>
                  <a:pt x="1338221" y="0"/>
                </a:moveTo>
                <a:lnTo>
                  <a:pt x="1338221" y="518661"/>
                </a:lnTo>
                <a:lnTo>
                  <a:pt x="1078784" y="518661"/>
                </a:lnTo>
                <a:lnTo>
                  <a:pt x="1129652" y="804016"/>
                </a:lnTo>
                <a:lnTo>
                  <a:pt x="917628" y="518661"/>
                </a:lnTo>
                <a:lnTo>
                  <a:pt x="0" y="518661"/>
                </a:lnTo>
                <a:lnTo>
                  <a:pt x="0" y="103732"/>
                </a:lnTo>
                <a:close/>
              </a:path>
            </a:pathLst>
          </a:cu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200" dirty="0">
              <a:solidFill>
                <a:schemeClr val="tx1"/>
              </a:solidFill>
              <a:latin typeface="ArialRegular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FFCA312-E644-44E1-9ADB-969FB79CF2FC}"/>
              </a:ext>
            </a:extLst>
          </p:cNvPr>
          <p:cNvSpPr txBox="1"/>
          <p:nvPr/>
        </p:nvSpPr>
        <p:spPr>
          <a:xfrm>
            <a:off x="2982069" y="923409"/>
            <a:ext cx="1581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Medha, Business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for personalized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DIY items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FD941156-26D1-45B4-8385-05B9E8B3FE10}"/>
              </a:ext>
            </a:extLst>
          </p:cNvPr>
          <p:cNvGrpSpPr/>
          <p:nvPr/>
        </p:nvGrpSpPr>
        <p:grpSpPr>
          <a:xfrm>
            <a:off x="7943148" y="843109"/>
            <a:ext cx="1381826" cy="698678"/>
            <a:chOff x="7973628" y="843109"/>
            <a:chExt cx="1280137" cy="698678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0EA86CE-0D26-4E8F-90B8-BD964D706629}"/>
                </a:ext>
              </a:extLst>
            </p:cNvPr>
            <p:cNvSpPr/>
            <p:nvPr/>
          </p:nvSpPr>
          <p:spPr>
            <a:xfrm>
              <a:off x="7973628" y="889466"/>
              <a:ext cx="1273280" cy="627548"/>
            </a:xfrm>
            <a:prstGeom prst="rect">
              <a:avLst/>
            </a:prstGeom>
            <a:noFill/>
            <a:ln>
              <a:solidFill>
                <a:srgbClr val="FFC3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95F73B16-4A55-4B78-B6D9-C13839D73B11}"/>
                </a:ext>
              </a:extLst>
            </p:cNvPr>
            <p:cNvSpPr/>
            <p:nvPr/>
          </p:nvSpPr>
          <p:spPr>
            <a:xfrm>
              <a:off x="7982710" y="889466"/>
              <a:ext cx="1271055" cy="38552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FB5D5B5C-BD79-4F09-93F3-EC13FFABA578}"/>
                </a:ext>
              </a:extLst>
            </p:cNvPr>
            <p:cNvSpPr txBox="1"/>
            <p:nvPr/>
          </p:nvSpPr>
          <p:spPr>
            <a:xfrm>
              <a:off x="8219911" y="843109"/>
              <a:ext cx="891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Regular"/>
                </a:rPr>
                <a:t>Ever used </a:t>
              </a:r>
              <a:br>
                <a:rPr lang="en-US" sz="1200" b="1" dirty="0">
                  <a:solidFill>
                    <a:schemeClr val="bg1"/>
                  </a:solidFill>
                  <a:latin typeface="ArialRegular"/>
                </a:rPr>
              </a:br>
              <a:r>
                <a:rPr lang="en-US" sz="1200" b="1" dirty="0">
                  <a:solidFill>
                    <a:schemeClr val="bg1"/>
                  </a:solidFill>
                  <a:latin typeface="ArialRegular"/>
                </a:rPr>
                <a:t>Fevikwik?</a:t>
              </a:r>
              <a:endParaRPr lang="en-IN" sz="1200" b="1" dirty="0">
                <a:solidFill>
                  <a:schemeClr val="bg1"/>
                </a:solidFill>
                <a:latin typeface="ArialRegular"/>
              </a:endParaRP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21E3E59E-ECEA-479E-A913-FB7D2D1EA80B}"/>
                </a:ext>
              </a:extLst>
            </p:cNvPr>
            <p:cNvSpPr txBox="1"/>
            <p:nvPr/>
          </p:nvSpPr>
          <p:spPr>
            <a:xfrm>
              <a:off x="8368371" y="1264788"/>
              <a:ext cx="4156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Yes</a:t>
              </a:r>
              <a:endParaRPr lang="en-IN" sz="1200" b="1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275" name="Rectangle 274">
            <a:extLst>
              <a:ext uri="{FF2B5EF4-FFF2-40B4-BE49-F238E27FC236}">
                <a16:creationId xmlns:a16="http://schemas.microsoft.com/office/drawing/2014/main" id="{9A1BBF8B-0864-4095-AB23-650CEC493187}"/>
              </a:ext>
            </a:extLst>
          </p:cNvPr>
          <p:cNvSpPr/>
          <p:nvPr/>
        </p:nvSpPr>
        <p:spPr>
          <a:xfrm>
            <a:off x="7952278" y="1798320"/>
            <a:ext cx="1365294" cy="1474837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FF87A4E-3CB0-4CCE-BAFA-33D94AFD5921}"/>
              </a:ext>
            </a:extLst>
          </p:cNvPr>
          <p:cNvSpPr/>
          <p:nvPr/>
        </p:nvSpPr>
        <p:spPr>
          <a:xfrm>
            <a:off x="7948214" y="1798320"/>
            <a:ext cx="1371761" cy="83099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EA563FCD-1A69-4E16-AB08-F7AC52EA9F92}"/>
              </a:ext>
            </a:extLst>
          </p:cNvPr>
          <p:cNvSpPr txBox="1"/>
          <p:nvPr/>
        </p:nvSpPr>
        <p:spPr>
          <a:xfrm>
            <a:off x="8128174" y="1868735"/>
            <a:ext cx="132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Regular"/>
              </a:rPr>
              <a:t>Any issues faced with 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23DD36A5-E89E-4F0E-A7EF-84A234CD188A}"/>
              </a:ext>
            </a:extLst>
          </p:cNvPr>
          <p:cNvSpPr txBox="1"/>
          <p:nvPr/>
        </p:nvSpPr>
        <p:spPr>
          <a:xfrm>
            <a:off x="7880626" y="2637373"/>
            <a:ext cx="149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753A2"/>
                </a:solidFill>
                <a:latin typeface="ArialRegular"/>
              </a:rPr>
              <a:t>Dries up after </a:t>
            </a:r>
            <a:br>
              <a:rPr lang="en-US" sz="1200" b="1" dirty="0">
                <a:solidFill>
                  <a:srgbClr val="0753A2"/>
                </a:solidFill>
                <a:latin typeface="ArialRegular"/>
              </a:rPr>
            </a:b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the cap of the 5rs pack is opened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4319151-FB54-408B-9D91-F87E118C8DDC}"/>
              </a:ext>
            </a:extLst>
          </p:cNvPr>
          <p:cNvGrpSpPr/>
          <p:nvPr/>
        </p:nvGrpSpPr>
        <p:grpSpPr>
          <a:xfrm>
            <a:off x="6340036" y="865549"/>
            <a:ext cx="1473248" cy="1269438"/>
            <a:chOff x="1466904" y="1719113"/>
            <a:chExt cx="1335903" cy="751729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4D403D2-F11D-4776-99B1-C0343BB2C559}"/>
                </a:ext>
              </a:extLst>
            </p:cNvPr>
            <p:cNvSpPr/>
            <p:nvPr/>
          </p:nvSpPr>
          <p:spPr>
            <a:xfrm>
              <a:off x="1549803" y="1732798"/>
              <a:ext cx="1253004" cy="253903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5B78FF93-D0B8-455B-94F1-FDC628FD552C}"/>
                </a:ext>
              </a:extLst>
            </p:cNvPr>
            <p:cNvSpPr/>
            <p:nvPr/>
          </p:nvSpPr>
          <p:spPr>
            <a:xfrm>
              <a:off x="1540258" y="1732798"/>
              <a:ext cx="1253991" cy="48738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18F301B4-66B3-43B4-B3E2-DAE469955FD6}"/>
                </a:ext>
              </a:extLst>
            </p:cNvPr>
            <p:cNvGrpSpPr/>
            <p:nvPr/>
          </p:nvGrpSpPr>
          <p:grpSpPr>
            <a:xfrm>
              <a:off x="1466904" y="1719113"/>
              <a:ext cx="172945" cy="398087"/>
              <a:chOff x="1466904" y="1719113"/>
              <a:chExt cx="172945" cy="398087"/>
            </a:xfrm>
          </p:grpSpPr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1A4A1FF7-7D3F-4FCB-B851-1DCD8C47C640}"/>
                  </a:ext>
                </a:extLst>
              </p:cNvPr>
              <p:cNvSpPr txBox="1"/>
              <p:nvPr/>
            </p:nvSpPr>
            <p:spPr>
              <a:xfrm>
                <a:off x="1466904" y="1719113"/>
                <a:ext cx="167510" cy="16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EEB31075-86BF-4154-BD8A-112A7FF9EBC3}"/>
                  </a:ext>
                </a:extLst>
              </p:cNvPr>
              <p:cNvSpPr txBox="1"/>
              <p:nvPr/>
            </p:nvSpPr>
            <p:spPr>
              <a:xfrm>
                <a:off x="1472339" y="1953168"/>
                <a:ext cx="167510" cy="16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02617C30-B225-4D9F-A097-4E5DA49B7CB2}"/>
                </a:ext>
              </a:extLst>
            </p:cNvPr>
            <p:cNvSpPr txBox="1"/>
            <p:nvPr/>
          </p:nvSpPr>
          <p:spPr>
            <a:xfrm>
              <a:off x="1505548" y="2306810"/>
              <a:ext cx="167509" cy="164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F6D44D8D-BC8E-403B-AE88-20B4ADE6209D}"/>
              </a:ext>
            </a:extLst>
          </p:cNvPr>
          <p:cNvSpPr txBox="1"/>
          <p:nvPr/>
        </p:nvSpPr>
        <p:spPr>
          <a:xfrm>
            <a:off x="6340956" y="883282"/>
            <a:ext cx="1554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Why do you use the current adhesive?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E067EB8-26F3-4F43-8BCC-5147356298EF}"/>
              </a:ext>
            </a:extLst>
          </p:cNvPr>
          <p:cNvGrpSpPr/>
          <p:nvPr/>
        </p:nvGrpSpPr>
        <p:grpSpPr>
          <a:xfrm>
            <a:off x="6347516" y="1748554"/>
            <a:ext cx="1473248" cy="1269438"/>
            <a:chOff x="1466904" y="1719113"/>
            <a:chExt cx="1335903" cy="751729"/>
          </a:xfrm>
        </p:grpSpPr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F6F7BE6F-43D8-4ECE-B835-B2739CCA94E6}"/>
                </a:ext>
              </a:extLst>
            </p:cNvPr>
            <p:cNvSpPr/>
            <p:nvPr/>
          </p:nvSpPr>
          <p:spPr>
            <a:xfrm>
              <a:off x="1549803" y="1732798"/>
              <a:ext cx="1253004" cy="253903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1A4DFB4-ADD6-4510-89CD-6D025BE90C8F}"/>
                </a:ext>
              </a:extLst>
            </p:cNvPr>
            <p:cNvSpPr/>
            <p:nvPr/>
          </p:nvSpPr>
          <p:spPr>
            <a:xfrm>
              <a:off x="1540258" y="1732798"/>
              <a:ext cx="1253991" cy="59932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8CEEF40-6188-4079-A6A0-15809DECEFFB}"/>
                </a:ext>
              </a:extLst>
            </p:cNvPr>
            <p:cNvGrpSpPr/>
            <p:nvPr/>
          </p:nvGrpSpPr>
          <p:grpSpPr>
            <a:xfrm>
              <a:off x="1466904" y="1719113"/>
              <a:ext cx="172945" cy="398087"/>
              <a:chOff x="1466904" y="1719113"/>
              <a:chExt cx="172945" cy="398087"/>
            </a:xfrm>
          </p:grpSpPr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180321B0-731E-42E4-8BD1-E79DA5FCF7A8}"/>
                  </a:ext>
                </a:extLst>
              </p:cNvPr>
              <p:cNvSpPr txBox="1"/>
              <p:nvPr/>
            </p:nvSpPr>
            <p:spPr>
              <a:xfrm>
                <a:off x="1466904" y="1719113"/>
                <a:ext cx="167510" cy="16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5838DCBE-142D-42B4-B702-BF3CA2CFA15D}"/>
                  </a:ext>
                </a:extLst>
              </p:cNvPr>
              <p:cNvSpPr txBox="1"/>
              <p:nvPr/>
            </p:nvSpPr>
            <p:spPr>
              <a:xfrm>
                <a:off x="1472339" y="1953168"/>
                <a:ext cx="167510" cy="16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10153FAB-3EB4-4A28-8683-B598EEEED8B8}"/>
                </a:ext>
              </a:extLst>
            </p:cNvPr>
            <p:cNvSpPr txBox="1"/>
            <p:nvPr/>
          </p:nvSpPr>
          <p:spPr>
            <a:xfrm>
              <a:off x="1505548" y="2306810"/>
              <a:ext cx="167509" cy="164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294" name="TextBox 293">
            <a:extLst>
              <a:ext uri="{FF2B5EF4-FFF2-40B4-BE49-F238E27FC236}">
                <a16:creationId xmlns:a16="http://schemas.microsoft.com/office/drawing/2014/main" id="{0931913F-2C3A-4537-B5E6-C103ADFD89AD}"/>
              </a:ext>
            </a:extLst>
          </p:cNvPr>
          <p:cNvSpPr txBox="1"/>
          <p:nvPr/>
        </p:nvSpPr>
        <p:spPr>
          <a:xfrm>
            <a:off x="6348436" y="1766287"/>
            <a:ext cx="1554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Shortcomings of the current adhesive?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100C9D2F-1E4C-4E03-832D-C9C5E7D53D52}"/>
              </a:ext>
            </a:extLst>
          </p:cNvPr>
          <p:cNvSpPr/>
          <p:nvPr/>
        </p:nvSpPr>
        <p:spPr>
          <a:xfrm>
            <a:off x="6425904" y="2834714"/>
            <a:ext cx="1390933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F8A8F70-A6D0-43CC-99E9-B1790C9A7819}"/>
              </a:ext>
            </a:extLst>
          </p:cNvPr>
          <p:cNvSpPr/>
          <p:nvPr/>
        </p:nvSpPr>
        <p:spPr>
          <a:xfrm>
            <a:off x="6417451" y="2833977"/>
            <a:ext cx="1399386" cy="3954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07C1AD22-C9DA-4C38-8EDB-508D34DEAF74}"/>
              </a:ext>
            </a:extLst>
          </p:cNvPr>
          <p:cNvSpPr txBox="1"/>
          <p:nvPr/>
        </p:nvSpPr>
        <p:spPr>
          <a:xfrm>
            <a:off x="6468008" y="2783527"/>
            <a:ext cx="133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Heard about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EA808CA-8CAF-40E3-B863-9A7897552636}"/>
              </a:ext>
            </a:extLst>
          </p:cNvPr>
          <p:cNvSpPr txBox="1"/>
          <p:nvPr/>
        </p:nvSpPr>
        <p:spPr>
          <a:xfrm>
            <a:off x="6847227" y="3212481"/>
            <a:ext cx="448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Yes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0B77327-5AC5-4618-B604-1BC326F552A4}"/>
              </a:ext>
            </a:extLst>
          </p:cNvPr>
          <p:cNvGrpSpPr/>
          <p:nvPr/>
        </p:nvGrpSpPr>
        <p:grpSpPr>
          <a:xfrm>
            <a:off x="4441960" y="826319"/>
            <a:ext cx="1722763" cy="2652922"/>
            <a:chOff x="4441960" y="826319"/>
            <a:chExt cx="1722763" cy="2652922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59D190BD-2570-456B-ACFD-1322BA5C4281}"/>
                </a:ext>
              </a:extLst>
            </p:cNvPr>
            <p:cNvGrpSpPr/>
            <p:nvPr/>
          </p:nvGrpSpPr>
          <p:grpSpPr>
            <a:xfrm>
              <a:off x="4616170" y="826319"/>
              <a:ext cx="1492471" cy="861929"/>
              <a:chOff x="4616170" y="826319"/>
              <a:chExt cx="1492471" cy="861929"/>
            </a:xfrm>
          </p:grpSpPr>
          <p:sp>
            <p:nvSpPr>
              <p:cNvPr id="433" name="Rectangle: Rounded Corners 432">
                <a:extLst>
                  <a:ext uri="{FF2B5EF4-FFF2-40B4-BE49-F238E27FC236}">
                    <a16:creationId xmlns:a16="http://schemas.microsoft.com/office/drawing/2014/main" id="{08544E2F-A1B9-4916-879D-AF4AEA1CBE48}"/>
                  </a:ext>
                </a:extLst>
              </p:cNvPr>
              <p:cNvSpPr/>
              <p:nvPr/>
            </p:nvSpPr>
            <p:spPr>
              <a:xfrm>
                <a:off x="4616170" y="857251"/>
                <a:ext cx="1492471" cy="830997"/>
              </a:xfrm>
              <a:prstGeom prst="round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A12629BB-F752-4370-91B7-C0F2CE1777D2}"/>
                  </a:ext>
                </a:extLst>
              </p:cNvPr>
              <p:cNvSpPr txBox="1"/>
              <p:nvPr/>
            </p:nvSpPr>
            <p:spPr>
              <a:xfrm>
                <a:off x="4733974" y="826319"/>
                <a:ext cx="13459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“I get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2-3 clients</a:t>
                </a:r>
                <a:br>
                  <a:rPr lang="en-US" sz="1200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in a week  who </a:t>
                </a:r>
                <a:br>
                  <a:rPr lang="en-US" sz="1200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ask for creating </a:t>
                </a:r>
                <a:br>
                  <a:rPr lang="en-US" sz="1200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gift items”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E55DB67-02AC-49B7-A8F1-78E88371EA8A}"/>
                </a:ext>
              </a:extLst>
            </p:cNvPr>
            <p:cNvGrpSpPr/>
            <p:nvPr/>
          </p:nvGrpSpPr>
          <p:grpSpPr>
            <a:xfrm>
              <a:off x="4441960" y="1738054"/>
              <a:ext cx="1686640" cy="864696"/>
              <a:chOff x="1405302" y="1719113"/>
              <a:chExt cx="1397505" cy="864696"/>
            </a:xfrm>
          </p:grpSpPr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C18C79ED-97DC-4682-B4EA-106B84BD8646}"/>
                  </a:ext>
                </a:extLst>
              </p:cNvPr>
              <p:cNvSpPr/>
              <p:nvPr/>
            </p:nvSpPr>
            <p:spPr>
              <a:xfrm>
                <a:off x="1549803" y="1732798"/>
                <a:ext cx="1253004" cy="253903"/>
              </a:xfrm>
              <a:prstGeom prst="rect">
                <a:avLst/>
              </a:prstGeom>
              <a:solidFill>
                <a:srgbClr val="FFC3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AFE72FA5-0A4B-4677-9331-012901051474}"/>
                  </a:ext>
                </a:extLst>
              </p:cNvPr>
              <p:cNvSpPr/>
              <p:nvPr/>
            </p:nvSpPr>
            <p:spPr>
              <a:xfrm>
                <a:off x="1540258" y="1732798"/>
                <a:ext cx="1253991" cy="487380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8554AC03-C5C3-4380-84EE-88BB6227523A}"/>
                  </a:ext>
                </a:extLst>
              </p:cNvPr>
              <p:cNvGrpSpPr/>
              <p:nvPr/>
            </p:nvGrpSpPr>
            <p:grpSpPr>
              <a:xfrm>
                <a:off x="1405302" y="1719113"/>
                <a:ext cx="1345353" cy="500694"/>
                <a:chOff x="1405302" y="1719113"/>
                <a:chExt cx="1345353" cy="500694"/>
              </a:xfrm>
            </p:grpSpPr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396D9741-9031-474D-AE46-6163DE686A8C}"/>
                    </a:ext>
                  </a:extLst>
                </p:cNvPr>
                <p:cNvSpPr txBox="1"/>
                <p:nvPr/>
              </p:nvSpPr>
              <p:spPr>
                <a:xfrm>
                  <a:off x="1587254" y="1719113"/>
                  <a:ext cx="116340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753A2"/>
                      </a:solidFill>
                      <a:latin typeface="ArialRegular"/>
                    </a:rPr>
                    <a:t>Current Adhesive </a:t>
                  </a:r>
                  <a:endParaRPr lang="en-IN" sz="1200" dirty="0">
                    <a:solidFill>
                      <a:srgbClr val="0753A2"/>
                    </a:solidFill>
                    <a:latin typeface="ArialRegular"/>
                  </a:endParaRPr>
                </a:p>
              </p:txBody>
            </p:sp>
            <p:sp>
              <p:nvSpPr>
                <p:cNvPr id="432" name="TextBox 431">
                  <a:extLst>
                    <a:ext uri="{FF2B5EF4-FFF2-40B4-BE49-F238E27FC236}">
                      <a16:creationId xmlns:a16="http://schemas.microsoft.com/office/drawing/2014/main" id="{F1E9694B-6DEE-4243-B98A-30D61F12B76B}"/>
                    </a:ext>
                  </a:extLst>
                </p:cNvPr>
                <p:cNvSpPr txBox="1"/>
                <p:nvPr/>
              </p:nvSpPr>
              <p:spPr>
                <a:xfrm>
                  <a:off x="1405302" y="1942808"/>
                  <a:ext cx="125940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753A2"/>
                      </a:solidFill>
                      <a:latin typeface="ArialRegular"/>
                    </a:rPr>
                    <a:t>     Glue gun, Sticks</a:t>
                  </a:r>
                  <a:endParaRPr lang="en-IN" sz="1200" dirty="0">
                    <a:solidFill>
                      <a:srgbClr val="0753A2"/>
                    </a:solidFill>
                    <a:latin typeface="ArialRegular"/>
                  </a:endParaRPr>
                </a:p>
              </p:txBody>
            </p:sp>
          </p:grpSp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51E9D72F-789F-4E7A-B003-4C7C410B87F9}"/>
                  </a:ext>
                </a:extLst>
              </p:cNvPr>
              <p:cNvSpPr txBox="1"/>
              <p:nvPr/>
            </p:nvSpPr>
            <p:spPr>
              <a:xfrm>
                <a:off x="1505548" y="2306810"/>
                <a:ext cx="1530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3F7314D4-3AEB-472C-B1CA-7B9A8FD8589B}"/>
                </a:ext>
              </a:extLst>
            </p:cNvPr>
            <p:cNvGrpSpPr/>
            <p:nvPr/>
          </p:nvGrpSpPr>
          <p:grpSpPr>
            <a:xfrm>
              <a:off x="4562859" y="2264748"/>
              <a:ext cx="1562722" cy="875803"/>
              <a:chOff x="1505548" y="1708006"/>
              <a:chExt cx="1297259" cy="875803"/>
            </a:xfrm>
          </p:grpSpPr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BEE48711-A704-4F53-A6EB-F3AD3FBB6C70}"/>
                  </a:ext>
                </a:extLst>
              </p:cNvPr>
              <p:cNvSpPr/>
              <p:nvPr/>
            </p:nvSpPr>
            <p:spPr>
              <a:xfrm>
                <a:off x="1549803" y="1732798"/>
                <a:ext cx="1253004" cy="253903"/>
              </a:xfrm>
              <a:prstGeom prst="rect">
                <a:avLst/>
              </a:prstGeom>
              <a:solidFill>
                <a:srgbClr val="FFC3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4B197DCF-4C55-43CE-9E17-E71C331162D2}"/>
                  </a:ext>
                </a:extLst>
              </p:cNvPr>
              <p:cNvSpPr/>
              <p:nvPr/>
            </p:nvSpPr>
            <p:spPr>
              <a:xfrm>
                <a:off x="1540258" y="1732798"/>
                <a:ext cx="1253991" cy="487380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74021A27-9992-4708-9EDE-B79785C7DFFB}"/>
                  </a:ext>
                </a:extLst>
              </p:cNvPr>
              <p:cNvGrpSpPr/>
              <p:nvPr/>
            </p:nvGrpSpPr>
            <p:grpSpPr>
              <a:xfrm>
                <a:off x="1545275" y="1708006"/>
                <a:ext cx="1159303" cy="501444"/>
                <a:chOff x="1545275" y="1708006"/>
                <a:chExt cx="1159303" cy="501444"/>
              </a:xfrm>
            </p:grpSpPr>
            <p:sp>
              <p:nvSpPr>
                <p:cNvPr id="425" name="TextBox 424">
                  <a:extLst>
                    <a:ext uri="{FF2B5EF4-FFF2-40B4-BE49-F238E27FC236}">
                      <a16:creationId xmlns:a16="http://schemas.microsoft.com/office/drawing/2014/main" id="{6324E54E-EFA9-4A25-809E-9B39B3083221}"/>
                    </a:ext>
                  </a:extLst>
                </p:cNvPr>
                <p:cNvSpPr txBox="1"/>
                <p:nvPr/>
              </p:nvSpPr>
              <p:spPr>
                <a:xfrm>
                  <a:off x="1545275" y="1708006"/>
                  <a:ext cx="11593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753A2"/>
                      </a:solidFill>
                      <a:latin typeface="ArialRegular"/>
                    </a:rPr>
                    <a:t> Purchased from?</a:t>
                  </a:r>
                  <a:endParaRPr lang="en-IN" sz="1200" dirty="0">
                    <a:solidFill>
                      <a:srgbClr val="0753A2"/>
                    </a:solidFill>
                    <a:latin typeface="ArialRegular"/>
                  </a:endParaRPr>
                </a:p>
              </p:txBody>
            </p:sp>
            <p:sp>
              <p:nvSpPr>
                <p:cNvPr id="426" name="TextBox 425">
                  <a:extLst>
                    <a:ext uri="{FF2B5EF4-FFF2-40B4-BE49-F238E27FC236}">
                      <a16:creationId xmlns:a16="http://schemas.microsoft.com/office/drawing/2014/main" id="{1DD27B84-3013-4C7E-A1A6-301279FA7A48}"/>
                    </a:ext>
                  </a:extLst>
                </p:cNvPr>
                <p:cNvSpPr txBox="1"/>
                <p:nvPr/>
              </p:nvSpPr>
              <p:spPr>
                <a:xfrm>
                  <a:off x="1671001" y="1932451"/>
                  <a:ext cx="9450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753A2"/>
                      </a:solidFill>
                      <a:latin typeface="ArialRegular"/>
                    </a:rPr>
                    <a:t>Local retailers</a:t>
                  </a:r>
                  <a:endParaRPr lang="en-IN" sz="1200" dirty="0">
                    <a:solidFill>
                      <a:srgbClr val="0753A2"/>
                    </a:solidFill>
                    <a:latin typeface="ArialRegular"/>
                  </a:endParaRPr>
                </a:p>
              </p:txBody>
            </p:sp>
          </p:grp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7276B9C3-BCA2-4390-B05C-4EAB3CA21C13}"/>
                  </a:ext>
                </a:extLst>
              </p:cNvPr>
              <p:cNvSpPr txBox="1"/>
              <p:nvPr/>
            </p:nvSpPr>
            <p:spPr>
              <a:xfrm>
                <a:off x="1505548" y="2306810"/>
                <a:ext cx="1533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985CB405-5891-44D6-AEB2-C7B2EDAE65C4}"/>
                </a:ext>
              </a:extLst>
            </p:cNvPr>
            <p:cNvGrpSpPr/>
            <p:nvPr/>
          </p:nvGrpSpPr>
          <p:grpSpPr>
            <a:xfrm>
              <a:off x="4594883" y="2816818"/>
              <a:ext cx="1520389" cy="662423"/>
              <a:chOff x="4547510" y="2816818"/>
              <a:chExt cx="1441137" cy="662423"/>
            </a:xfrm>
          </p:grpSpPr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294BE693-2520-4458-ADCD-D98854066EBA}"/>
                  </a:ext>
                </a:extLst>
              </p:cNvPr>
              <p:cNvSpPr/>
              <p:nvPr/>
            </p:nvSpPr>
            <p:spPr>
              <a:xfrm>
                <a:off x="4547510" y="2823059"/>
                <a:ext cx="1441137" cy="355368"/>
              </a:xfrm>
              <a:prstGeom prst="rect">
                <a:avLst/>
              </a:prstGeom>
              <a:solidFill>
                <a:srgbClr val="FFC3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47F553B5-3A4E-4646-A7BF-8DD519F077FE}"/>
                  </a:ext>
                </a:extLst>
              </p:cNvPr>
              <p:cNvSpPr/>
              <p:nvPr/>
            </p:nvSpPr>
            <p:spPr>
              <a:xfrm>
                <a:off x="4556789" y="2816818"/>
                <a:ext cx="1431857" cy="6624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</p:grp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70729FF8-91BD-44D2-9150-91A203E0D639}"/>
                </a:ext>
              </a:extLst>
            </p:cNvPr>
            <p:cNvSpPr txBox="1"/>
            <p:nvPr/>
          </p:nvSpPr>
          <p:spPr>
            <a:xfrm>
              <a:off x="4549664" y="2759203"/>
              <a:ext cx="161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How much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adhesive used/item?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5C9518E3-180C-4D5A-8055-6AB233911CAF}"/>
                </a:ext>
              </a:extLst>
            </p:cNvPr>
            <p:cNvSpPr txBox="1"/>
            <p:nvPr/>
          </p:nvSpPr>
          <p:spPr>
            <a:xfrm>
              <a:off x="4620556" y="3150330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2-3 sticks per item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435" name="TextBox 434">
            <a:extLst>
              <a:ext uri="{FF2B5EF4-FFF2-40B4-BE49-F238E27FC236}">
                <a16:creationId xmlns:a16="http://schemas.microsoft.com/office/drawing/2014/main" id="{0506165E-60AA-40C6-9702-FB610714A1F5}"/>
              </a:ext>
            </a:extLst>
          </p:cNvPr>
          <p:cNvSpPr txBox="1"/>
          <p:nvPr/>
        </p:nvSpPr>
        <p:spPr>
          <a:xfrm>
            <a:off x="6451863" y="1372017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Easily available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4FCBEA06-EB67-49D1-A488-4D3DF3EDBC20}"/>
              </a:ext>
            </a:extLst>
          </p:cNvPr>
          <p:cNvSpPr txBox="1"/>
          <p:nvPr/>
        </p:nvSpPr>
        <p:spPr>
          <a:xfrm>
            <a:off x="6425904" y="2143043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It is made of plastic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so, unsustainable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A little Messy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97A4978A-4083-493A-B490-27489C12A275}"/>
              </a:ext>
            </a:extLst>
          </p:cNvPr>
          <p:cNvSpPr/>
          <p:nvPr/>
        </p:nvSpPr>
        <p:spPr>
          <a:xfrm>
            <a:off x="3036664" y="3600499"/>
            <a:ext cx="8978454" cy="2713782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7415EE88-ADDE-4AE7-AB34-EDCF7ADFE98C}"/>
              </a:ext>
            </a:extLst>
          </p:cNvPr>
          <p:cNvSpPr/>
          <p:nvPr/>
        </p:nvSpPr>
        <p:spPr>
          <a:xfrm flipH="1">
            <a:off x="3132714" y="3637783"/>
            <a:ext cx="1338221" cy="1068490"/>
          </a:xfrm>
          <a:custGeom>
            <a:avLst/>
            <a:gdLst>
              <a:gd name="connsiteX0" fmla="*/ 1338221 w 1338221"/>
              <a:gd name="connsiteY0" fmla="*/ 0 h 804016"/>
              <a:gd name="connsiteX1" fmla="*/ 1338221 w 1338221"/>
              <a:gd name="connsiteY1" fmla="*/ 518661 h 804016"/>
              <a:gd name="connsiteX2" fmla="*/ 1078784 w 1338221"/>
              <a:gd name="connsiteY2" fmla="*/ 518661 h 804016"/>
              <a:gd name="connsiteX3" fmla="*/ 1129652 w 1338221"/>
              <a:gd name="connsiteY3" fmla="*/ 804016 h 804016"/>
              <a:gd name="connsiteX4" fmla="*/ 917628 w 1338221"/>
              <a:gd name="connsiteY4" fmla="*/ 518661 h 804016"/>
              <a:gd name="connsiteX5" fmla="*/ 0 w 1338221"/>
              <a:gd name="connsiteY5" fmla="*/ 518661 h 804016"/>
              <a:gd name="connsiteX6" fmla="*/ 0 w 1338221"/>
              <a:gd name="connsiteY6" fmla="*/ 103732 h 80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8221" h="804016">
                <a:moveTo>
                  <a:pt x="1338221" y="0"/>
                </a:moveTo>
                <a:lnTo>
                  <a:pt x="1338221" y="518661"/>
                </a:lnTo>
                <a:lnTo>
                  <a:pt x="1078784" y="518661"/>
                </a:lnTo>
                <a:lnTo>
                  <a:pt x="1129652" y="804016"/>
                </a:lnTo>
                <a:lnTo>
                  <a:pt x="917628" y="518661"/>
                </a:lnTo>
                <a:lnTo>
                  <a:pt x="0" y="518661"/>
                </a:lnTo>
                <a:lnTo>
                  <a:pt x="0" y="103732"/>
                </a:lnTo>
                <a:close/>
              </a:path>
            </a:pathLst>
          </a:custGeom>
          <a:solidFill>
            <a:srgbClr val="FF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200" dirty="0">
              <a:solidFill>
                <a:schemeClr val="tx1"/>
              </a:solidFill>
              <a:latin typeface="ArialRegular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51AAF50E-DAEA-49F2-A611-550714148908}"/>
              </a:ext>
            </a:extLst>
          </p:cNvPr>
          <p:cNvSpPr txBox="1"/>
          <p:nvPr/>
        </p:nvSpPr>
        <p:spPr>
          <a:xfrm>
            <a:off x="2980246" y="3687432"/>
            <a:ext cx="1581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Neha, Business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for event based gift packaging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FC053EBB-4CDE-46D4-9A60-97BC8C8704E2}"/>
              </a:ext>
            </a:extLst>
          </p:cNvPr>
          <p:cNvSpPr/>
          <p:nvPr/>
        </p:nvSpPr>
        <p:spPr>
          <a:xfrm>
            <a:off x="7971913" y="4369303"/>
            <a:ext cx="1386880" cy="1856982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1F297EC0-F5A2-48B8-AF20-BF43938F6321}"/>
              </a:ext>
            </a:extLst>
          </p:cNvPr>
          <p:cNvSpPr/>
          <p:nvPr/>
        </p:nvSpPr>
        <p:spPr>
          <a:xfrm>
            <a:off x="7987031" y="4369303"/>
            <a:ext cx="1371761" cy="83099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DA897DF5-993F-4A1C-BB7F-63407ED01E7E}"/>
              </a:ext>
            </a:extLst>
          </p:cNvPr>
          <p:cNvSpPr txBox="1"/>
          <p:nvPr/>
        </p:nvSpPr>
        <p:spPr>
          <a:xfrm>
            <a:off x="8212329" y="4449936"/>
            <a:ext cx="132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Regular"/>
              </a:rPr>
              <a:t>Any issues faced with 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56CC9621-A9A0-4490-83E8-87E581F5A34A}"/>
              </a:ext>
            </a:extLst>
          </p:cNvPr>
          <p:cNvSpPr txBox="1"/>
          <p:nvPr/>
        </p:nvSpPr>
        <p:spPr>
          <a:xfrm>
            <a:off x="7887768" y="5195797"/>
            <a:ext cx="1582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753A2"/>
                </a:solidFill>
                <a:latin typeface="ArialRegular"/>
              </a:rPr>
              <a:t>5 Rs pack which </a:t>
            </a:r>
            <a:br>
              <a:rPr lang="en-US" sz="1200" b="1" dirty="0">
                <a:solidFill>
                  <a:srgbClr val="0753A2"/>
                </a:solidFill>
                <a:latin typeface="ArialRegular"/>
              </a:rPr>
            </a:b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is available </a:t>
            </a:r>
            <a:br>
              <a:rPr lang="en-US" sz="1200" b="1" dirty="0">
                <a:solidFill>
                  <a:srgbClr val="0753A2"/>
                </a:solidFill>
                <a:latin typeface="ArialRegular"/>
              </a:rPr>
            </a:b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doesn’t seem </a:t>
            </a:r>
            <a:br>
              <a:rPr lang="en-US" sz="1200" b="1" dirty="0">
                <a:solidFill>
                  <a:srgbClr val="0753A2"/>
                </a:solidFill>
                <a:latin typeface="ArialRegular"/>
              </a:rPr>
            </a:b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very cost </a:t>
            </a:r>
            <a:br>
              <a:rPr lang="en-US" sz="1200" b="1" dirty="0">
                <a:solidFill>
                  <a:srgbClr val="0753A2"/>
                </a:solidFill>
                <a:latin typeface="ArialRegular"/>
              </a:rPr>
            </a:b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effective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85BBC1F6-C518-4789-9D55-5906373B5FEA}"/>
              </a:ext>
            </a:extLst>
          </p:cNvPr>
          <p:cNvGrpSpPr/>
          <p:nvPr/>
        </p:nvGrpSpPr>
        <p:grpSpPr>
          <a:xfrm>
            <a:off x="6338213" y="3629572"/>
            <a:ext cx="1473248" cy="1269438"/>
            <a:chOff x="1466904" y="1719113"/>
            <a:chExt cx="1335903" cy="751729"/>
          </a:xfrm>
        </p:grpSpPr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D80D2E00-1D5D-4478-BA53-0F7709FD4523}"/>
                </a:ext>
              </a:extLst>
            </p:cNvPr>
            <p:cNvSpPr/>
            <p:nvPr/>
          </p:nvSpPr>
          <p:spPr>
            <a:xfrm>
              <a:off x="1549803" y="1732798"/>
              <a:ext cx="1253004" cy="253903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5B2300E4-621C-4B0E-B717-4F56C6F8E287}"/>
                </a:ext>
              </a:extLst>
            </p:cNvPr>
            <p:cNvSpPr/>
            <p:nvPr/>
          </p:nvSpPr>
          <p:spPr>
            <a:xfrm>
              <a:off x="1540258" y="1732798"/>
              <a:ext cx="1253991" cy="48738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6B747D0F-34AE-4071-8BE7-9D6A8CBB07D1}"/>
                </a:ext>
              </a:extLst>
            </p:cNvPr>
            <p:cNvGrpSpPr/>
            <p:nvPr/>
          </p:nvGrpSpPr>
          <p:grpSpPr>
            <a:xfrm>
              <a:off x="1466904" y="1719113"/>
              <a:ext cx="172945" cy="398087"/>
              <a:chOff x="1466904" y="1719113"/>
              <a:chExt cx="172945" cy="398087"/>
            </a:xfrm>
          </p:grpSpPr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077E11D-3F00-40A4-8F7F-58EFE9670793}"/>
                  </a:ext>
                </a:extLst>
              </p:cNvPr>
              <p:cNvSpPr txBox="1"/>
              <p:nvPr/>
            </p:nvSpPr>
            <p:spPr>
              <a:xfrm>
                <a:off x="1466904" y="1719113"/>
                <a:ext cx="167510" cy="16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03C92016-BD1B-4C54-83E1-7D4791F3D9D5}"/>
                  </a:ext>
                </a:extLst>
              </p:cNvPr>
              <p:cNvSpPr txBox="1"/>
              <p:nvPr/>
            </p:nvSpPr>
            <p:spPr>
              <a:xfrm>
                <a:off x="1472339" y="1953168"/>
                <a:ext cx="167510" cy="16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7D37C01A-B77D-4781-BD3C-01787C9FF351}"/>
                </a:ext>
              </a:extLst>
            </p:cNvPr>
            <p:cNvSpPr txBox="1"/>
            <p:nvPr/>
          </p:nvSpPr>
          <p:spPr>
            <a:xfrm>
              <a:off x="1505548" y="2306810"/>
              <a:ext cx="167509" cy="164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452" name="TextBox 451">
            <a:extLst>
              <a:ext uri="{FF2B5EF4-FFF2-40B4-BE49-F238E27FC236}">
                <a16:creationId xmlns:a16="http://schemas.microsoft.com/office/drawing/2014/main" id="{1EFE8EFE-96C2-4236-BF43-90D3FEF9A1B0}"/>
              </a:ext>
            </a:extLst>
          </p:cNvPr>
          <p:cNvSpPr txBox="1"/>
          <p:nvPr/>
        </p:nvSpPr>
        <p:spPr>
          <a:xfrm>
            <a:off x="6339133" y="3647305"/>
            <a:ext cx="1554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Why do you use the current adhesive?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9CF4051D-9F78-45EA-B02E-0FBFF126A19F}"/>
              </a:ext>
            </a:extLst>
          </p:cNvPr>
          <p:cNvGrpSpPr/>
          <p:nvPr/>
        </p:nvGrpSpPr>
        <p:grpSpPr>
          <a:xfrm>
            <a:off x="6346612" y="4510322"/>
            <a:ext cx="1473248" cy="1269438"/>
            <a:chOff x="1466904" y="1719113"/>
            <a:chExt cx="1335903" cy="751729"/>
          </a:xfrm>
        </p:grpSpPr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4DA0E289-A57C-49E3-A864-F5A79951139E}"/>
                </a:ext>
              </a:extLst>
            </p:cNvPr>
            <p:cNvSpPr/>
            <p:nvPr/>
          </p:nvSpPr>
          <p:spPr>
            <a:xfrm>
              <a:off x="1549803" y="1732798"/>
              <a:ext cx="1253004" cy="253903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6CC258A3-D824-4B91-B87D-B79864379B1D}"/>
                </a:ext>
              </a:extLst>
            </p:cNvPr>
            <p:cNvSpPr/>
            <p:nvPr/>
          </p:nvSpPr>
          <p:spPr>
            <a:xfrm>
              <a:off x="1540258" y="1732798"/>
              <a:ext cx="1253991" cy="59932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A3A67E47-7768-494D-BA1D-B3BBEBCA054F}"/>
                </a:ext>
              </a:extLst>
            </p:cNvPr>
            <p:cNvGrpSpPr/>
            <p:nvPr/>
          </p:nvGrpSpPr>
          <p:grpSpPr>
            <a:xfrm>
              <a:off x="1466904" y="1719113"/>
              <a:ext cx="172945" cy="398087"/>
              <a:chOff x="1466904" y="1719113"/>
              <a:chExt cx="172945" cy="398087"/>
            </a:xfrm>
          </p:grpSpPr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B45403D0-9CF5-425B-B24B-75D3BC12029E}"/>
                  </a:ext>
                </a:extLst>
              </p:cNvPr>
              <p:cNvSpPr txBox="1"/>
              <p:nvPr/>
            </p:nvSpPr>
            <p:spPr>
              <a:xfrm>
                <a:off x="1466904" y="1719113"/>
                <a:ext cx="167510" cy="16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7A59A5EB-D7A7-40C8-8A5E-F52052494DE7}"/>
                  </a:ext>
                </a:extLst>
              </p:cNvPr>
              <p:cNvSpPr txBox="1"/>
              <p:nvPr/>
            </p:nvSpPr>
            <p:spPr>
              <a:xfrm>
                <a:off x="1472339" y="1953168"/>
                <a:ext cx="167510" cy="16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68B076E7-1809-484E-9BED-C80F09F163AD}"/>
                </a:ext>
              </a:extLst>
            </p:cNvPr>
            <p:cNvSpPr txBox="1"/>
            <p:nvPr/>
          </p:nvSpPr>
          <p:spPr>
            <a:xfrm>
              <a:off x="1505548" y="2306810"/>
              <a:ext cx="167509" cy="164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sp>
        <p:nvSpPr>
          <p:cNvPr id="460" name="TextBox 459">
            <a:extLst>
              <a:ext uri="{FF2B5EF4-FFF2-40B4-BE49-F238E27FC236}">
                <a16:creationId xmlns:a16="http://schemas.microsoft.com/office/drawing/2014/main" id="{4FF5DEFB-E951-4261-B610-C5446D953802}"/>
              </a:ext>
            </a:extLst>
          </p:cNvPr>
          <p:cNvSpPr txBox="1"/>
          <p:nvPr/>
        </p:nvSpPr>
        <p:spPr>
          <a:xfrm>
            <a:off x="6346613" y="4530310"/>
            <a:ext cx="1554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753A2"/>
                </a:solidFill>
                <a:latin typeface="ArialRegular"/>
              </a:rPr>
              <a:t>Shortcomings of the current adhesive?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5A6F3225-573B-4B33-8AA4-3196B60575D0}"/>
              </a:ext>
            </a:extLst>
          </p:cNvPr>
          <p:cNvSpPr txBox="1"/>
          <p:nvPr/>
        </p:nvSpPr>
        <p:spPr>
          <a:xfrm>
            <a:off x="6537067" y="4117028"/>
            <a:ext cx="1113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Cost effective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D76DCFC8-0978-4B3C-A98F-F24C01878BEA}"/>
              </a:ext>
            </a:extLst>
          </p:cNvPr>
          <p:cNvSpPr txBox="1"/>
          <p:nvPr/>
        </p:nvSpPr>
        <p:spPr>
          <a:xfrm>
            <a:off x="6507239" y="5009591"/>
            <a:ext cx="1347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753A2"/>
                </a:solidFill>
                <a:latin typeface="ArialRegular"/>
              </a:rPr>
              <a:t>Less Cohesive</a:t>
            </a:r>
            <a:br>
              <a:rPr lang="en-US" sz="1200" dirty="0">
                <a:solidFill>
                  <a:srgbClr val="0753A2"/>
                </a:solidFill>
                <a:latin typeface="ArialRegular"/>
              </a:rPr>
            </a:br>
            <a:r>
              <a:rPr lang="en-US" sz="1200" dirty="0">
                <a:solidFill>
                  <a:srgbClr val="0753A2"/>
                </a:solidFill>
                <a:latin typeface="ArialRegular"/>
              </a:rPr>
              <a:t>Time consuming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DD5A8734-EC9A-4431-B0F9-71E548E6DA19}"/>
              </a:ext>
            </a:extLst>
          </p:cNvPr>
          <p:cNvSpPr txBox="1"/>
          <p:nvPr/>
        </p:nvSpPr>
        <p:spPr>
          <a:xfrm>
            <a:off x="4085578" y="131066"/>
            <a:ext cx="383602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MARKET RESEARCH</a:t>
            </a:r>
          </a:p>
        </p:txBody>
      </p: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B6E1553D-1894-42B1-A45E-3DC37A7D9084}"/>
              </a:ext>
            </a:extLst>
          </p:cNvPr>
          <p:cNvCxnSpPr>
            <a:cxnSpLocks/>
          </p:cNvCxnSpPr>
          <p:nvPr/>
        </p:nvCxnSpPr>
        <p:spPr>
          <a:xfrm>
            <a:off x="293854" y="4017229"/>
            <a:ext cx="242650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034518A6-F163-4E20-9F52-F44F066AF651}"/>
              </a:ext>
            </a:extLst>
          </p:cNvPr>
          <p:cNvCxnSpPr>
            <a:cxnSpLocks/>
          </p:cNvCxnSpPr>
          <p:nvPr/>
        </p:nvCxnSpPr>
        <p:spPr>
          <a:xfrm>
            <a:off x="293854" y="5073869"/>
            <a:ext cx="242650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6" name="Rectangle 465">
            <a:extLst>
              <a:ext uri="{FF2B5EF4-FFF2-40B4-BE49-F238E27FC236}">
                <a16:creationId xmlns:a16="http://schemas.microsoft.com/office/drawing/2014/main" id="{335C022F-63A3-437C-9C36-4CDE107DCAEE}"/>
              </a:ext>
            </a:extLst>
          </p:cNvPr>
          <p:cNvSpPr/>
          <p:nvPr/>
        </p:nvSpPr>
        <p:spPr>
          <a:xfrm>
            <a:off x="6433038" y="5588010"/>
            <a:ext cx="1390933" cy="627548"/>
          </a:xfrm>
          <a:prstGeom prst="rect">
            <a:avLst/>
          </a:prstGeom>
          <a:noFill/>
          <a:ln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CAC5460C-6FA3-4C1D-8F9E-442826A65243}"/>
              </a:ext>
            </a:extLst>
          </p:cNvPr>
          <p:cNvSpPr txBox="1"/>
          <p:nvPr/>
        </p:nvSpPr>
        <p:spPr>
          <a:xfrm>
            <a:off x="6477280" y="5547263"/>
            <a:ext cx="133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Regular"/>
              </a:rPr>
              <a:t>Heard about </a:t>
            </a:r>
            <a:br>
              <a:rPr lang="en-US" sz="1200" b="1" dirty="0">
                <a:solidFill>
                  <a:schemeClr val="bg1"/>
                </a:solidFill>
                <a:latin typeface="ArialRegular"/>
              </a:rPr>
            </a:br>
            <a:r>
              <a:rPr lang="en-US" sz="1200" b="1" dirty="0">
                <a:solidFill>
                  <a:schemeClr val="bg1"/>
                </a:solidFill>
                <a:latin typeface="ArialRegular"/>
              </a:rPr>
              <a:t>Fevikwik?</a:t>
            </a:r>
            <a:endParaRPr lang="en-IN" sz="1200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12294597-351D-4E69-999B-D63295608806}"/>
              </a:ext>
            </a:extLst>
          </p:cNvPr>
          <p:cNvSpPr txBox="1"/>
          <p:nvPr/>
        </p:nvSpPr>
        <p:spPr>
          <a:xfrm>
            <a:off x="6873541" y="5953663"/>
            <a:ext cx="55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753A2"/>
                </a:solidFill>
                <a:latin typeface="ArialRegular"/>
              </a:rPr>
              <a:t>Yes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CD4E1F58-C959-4EB6-AAA6-E43CC2D1DC4B}"/>
              </a:ext>
            </a:extLst>
          </p:cNvPr>
          <p:cNvGrpSpPr/>
          <p:nvPr/>
        </p:nvGrpSpPr>
        <p:grpSpPr>
          <a:xfrm>
            <a:off x="7988002" y="3606717"/>
            <a:ext cx="1381826" cy="698678"/>
            <a:chOff x="7973628" y="843109"/>
            <a:chExt cx="1280137" cy="698678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9F4F1DF9-FD35-468D-8973-9C851CE625A9}"/>
                </a:ext>
              </a:extLst>
            </p:cNvPr>
            <p:cNvSpPr/>
            <p:nvPr/>
          </p:nvSpPr>
          <p:spPr>
            <a:xfrm>
              <a:off x="7973628" y="889466"/>
              <a:ext cx="1273280" cy="627548"/>
            </a:xfrm>
            <a:prstGeom prst="rect">
              <a:avLst/>
            </a:prstGeom>
            <a:noFill/>
            <a:ln>
              <a:solidFill>
                <a:srgbClr val="FFC3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6457EEF2-4B68-4ED2-B3C4-C33D71525AE5}"/>
                </a:ext>
              </a:extLst>
            </p:cNvPr>
            <p:cNvSpPr/>
            <p:nvPr/>
          </p:nvSpPr>
          <p:spPr>
            <a:xfrm>
              <a:off x="7982710" y="889466"/>
              <a:ext cx="1271055" cy="38552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51B043D0-9170-42D3-AFA0-D867C378B298}"/>
                </a:ext>
              </a:extLst>
            </p:cNvPr>
            <p:cNvSpPr txBox="1"/>
            <p:nvPr/>
          </p:nvSpPr>
          <p:spPr>
            <a:xfrm>
              <a:off x="8219911" y="843109"/>
              <a:ext cx="891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Regular"/>
                </a:rPr>
                <a:t>Ever used </a:t>
              </a:r>
              <a:br>
                <a:rPr lang="en-US" sz="1200" b="1" dirty="0">
                  <a:solidFill>
                    <a:schemeClr val="bg1"/>
                  </a:solidFill>
                  <a:latin typeface="ArialRegular"/>
                </a:rPr>
              </a:br>
              <a:r>
                <a:rPr lang="en-US" sz="1200" b="1" dirty="0">
                  <a:solidFill>
                    <a:schemeClr val="bg1"/>
                  </a:solidFill>
                  <a:latin typeface="ArialRegular"/>
                </a:rPr>
                <a:t>Fevikwik?</a:t>
              </a:r>
              <a:endParaRPr lang="en-IN" sz="1200" b="1" dirty="0">
                <a:solidFill>
                  <a:schemeClr val="bg1"/>
                </a:solidFill>
                <a:latin typeface="ArialRegular"/>
              </a:endParaRP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2B738182-810D-4565-B86E-AD9DD832DC0D}"/>
                </a:ext>
              </a:extLst>
            </p:cNvPr>
            <p:cNvSpPr txBox="1"/>
            <p:nvPr/>
          </p:nvSpPr>
          <p:spPr>
            <a:xfrm>
              <a:off x="8368371" y="1264788"/>
              <a:ext cx="4156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Yes</a:t>
              </a:r>
              <a:endParaRPr lang="en-IN" sz="1200" b="1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D71AB47F-273A-4FCC-9234-210A1A827908}"/>
              </a:ext>
            </a:extLst>
          </p:cNvPr>
          <p:cNvGrpSpPr/>
          <p:nvPr/>
        </p:nvGrpSpPr>
        <p:grpSpPr>
          <a:xfrm>
            <a:off x="4548791" y="3569567"/>
            <a:ext cx="1615059" cy="2652922"/>
            <a:chOff x="4549664" y="826319"/>
            <a:chExt cx="1615059" cy="2652922"/>
          </a:xfrm>
        </p:grpSpPr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8C2E1D62-10F7-4E68-A1DA-805D833CC1EB}"/>
                </a:ext>
              </a:extLst>
            </p:cNvPr>
            <p:cNvGrpSpPr/>
            <p:nvPr/>
          </p:nvGrpSpPr>
          <p:grpSpPr>
            <a:xfrm>
              <a:off x="4616170" y="826319"/>
              <a:ext cx="1492471" cy="861929"/>
              <a:chOff x="4616170" y="826319"/>
              <a:chExt cx="1492471" cy="861929"/>
            </a:xfrm>
          </p:grpSpPr>
          <p:sp>
            <p:nvSpPr>
              <p:cNvPr id="495" name="Rectangle: Rounded Corners 494">
                <a:extLst>
                  <a:ext uri="{FF2B5EF4-FFF2-40B4-BE49-F238E27FC236}">
                    <a16:creationId xmlns:a16="http://schemas.microsoft.com/office/drawing/2014/main" id="{5749F85D-314A-4BC0-94AD-07606D9A5B12}"/>
                  </a:ext>
                </a:extLst>
              </p:cNvPr>
              <p:cNvSpPr/>
              <p:nvPr/>
            </p:nvSpPr>
            <p:spPr>
              <a:xfrm>
                <a:off x="4616170" y="857251"/>
                <a:ext cx="1492471" cy="830997"/>
              </a:xfrm>
              <a:prstGeom prst="round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C6BF2FC7-A93A-4A8E-8D46-17054E807822}"/>
                  </a:ext>
                </a:extLst>
              </p:cNvPr>
              <p:cNvSpPr txBox="1"/>
              <p:nvPr/>
            </p:nvSpPr>
            <p:spPr>
              <a:xfrm>
                <a:off x="4733974" y="826319"/>
                <a:ext cx="13459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“I get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1-2 clients</a:t>
                </a:r>
                <a:br>
                  <a:rPr lang="en-US" sz="1200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per month with </a:t>
                </a:r>
                <a:br>
                  <a:rPr lang="en-US" sz="1200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multiple gift</a:t>
                </a:r>
                <a:br>
                  <a:rPr lang="en-US" sz="1200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packaging order”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89FE1658-0B0A-442E-A5EE-7C80E8143D7A}"/>
                </a:ext>
              </a:extLst>
            </p:cNvPr>
            <p:cNvGrpSpPr/>
            <p:nvPr/>
          </p:nvGrpSpPr>
          <p:grpSpPr>
            <a:xfrm>
              <a:off x="4562947" y="1738054"/>
              <a:ext cx="1572644" cy="864696"/>
              <a:chOff x="1505548" y="1719113"/>
              <a:chExt cx="1303051" cy="864696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85DC01D3-F416-4F41-B722-47DC1A6D9B60}"/>
                  </a:ext>
                </a:extLst>
              </p:cNvPr>
              <p:cNvSpPr/>
              <p:nvPr/>
            </p:nvSpPr>
            <p:spPr>
              <a:xfrm>
                <a:off x="1549803" y="1732798"/>
                <a:ext cx="1253004" cy="253903"/>
              </a:xfrm>
              <a:prstGeom prst="rect">
                <a:avLst/>
              </a:prstGeom>
              <a:solidFill>
                <a:srgbClr val="FFC3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C1978B96-F8FF-44F9-8C84-1BE9F53C1864}"/>
                  </a:ext>
                </a:extLst>
              </p:cNvPr>
              <p:cNvSpPr/>
              <p:nvPr/>
            </p:nvSpPr>
            <p:spPr>
              <a:xfrm>
                <a:off x="1540258" y="1732798"/>
                <a:ext cx="1253991" cy="487380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660DC7CC-75B8-419D-853B-7ABE10239E6E}"/>
                  </a:ext>
                </a:extLst>
              </p:cNvPr>
              <p:cNvGrpSpPr/>
              <p:nvPr/>
            </p:nvGrpSpPr>
            <p:grpSpPr>
              <a:xfrm>
                <a:off x="1523959" y="1719113"/>
                <a:ext cx="1284640" cy="509937"/>
                <a:chOff x="1523959" y="1719113"/>
                <a:chExt cx="1284640" cy="509937"/>
              </a:xfrm>
            </p:grpSpPr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89AAC51D-9F58-434F-8E48-DFDE938796C1}"/>
                    </a:ext>
                  </a:extLst>
                </p:cNvPr>
                <p:cNvSpPr txBox="1"/>
                <p:nvPr/>
              </p:nvSpPr>
              <p:spPr>
                <a:xfrm>
                  <a:off x="1587254" y="1719113"/>
                  <a:ext cx="116340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753A2"/>
                      </a:solidFill>
                      <a:latin typeface="ArialRegular"/>
                    </a:rPr>
                    <a:t>Current Adhesive </a:t>
                  </a:r>
                  <a:endParaRPr lang="en-IN" sz="1200" dirty="0">
                    <a:solidFill>
                      <a:srgbClr val="0753A2"/>
                    </a:solidFill>
                    <a:latin typeface="ArialRegular"/>
                  </a:endParaRPr>
                </a:p>
              </p:txBody>
            </p:sp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E3AB4C8D-D36F-4993-98C1-492A389A6D57}"/>
                    </a:ext>
                  </a:extLst>
                </p:cNvPr>
                <p:cNvSpPr txBox="1"/>
                <p:nvPr/>
              </p:nvSpPr>
              <p:spPr>
                <a:xfrm>
                  <a:off x="1523959" y="1952051"/>
                  <a:ext cx="128464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0753A2"/>
                      </a:solidFill>
                      <a:latin typeface="ArialRegular"/>
                    </a:rPr>
                    <a:t> Glue Gun, Dendrite</a:t>
                  </a:r>
                  <a:endParaRPr lang="en-IN" sz="1200" dirty="0">
                    <a:solidFill>
                      <a:srgbClr val="0753A2"/>
                    </a:solidFill>
                    <a:latin typeface="ArialRegular"/>
                  </a:endParaRPr>
                </a:p>
              </p:txBody>
            </p:sp>
          </p:grpSp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FA0BE5EB-71F2-4AF3-A171-626665EBD742}"/>
                  </a:ext>
                </a:extLst>
              </p:cNvPr>
              <p:cNvSpPr txBox="1"/>
              <p:nvPr/>
            </p:nvSpPr>
            <p:spPr>
              <a:xfrm>
                <a:off x="1505548" y="2306810"/>
                <a:ext cx="1530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392B0937-B29E-4DBE-BBA7-8F25C276BDB8}"/>
                </a:ext>
              </a:extLst>
            </p:cNvPr>
            <p:cNvGrpSpPr/>
            <p:nvPr/>
          </p:nvGrpSpPr>
          <p:grpSpPr>
            <a:xfrm>
              <a:off x="4562859" y="2264748"/>
              <a:ext cx="1562722" cy="875803"/>
              <a:chOff x="1505548" y="1708006"/>
              <a:chExt cx="1297259" cy="875803"/>
            </a:xfrm>
          </p:grpSpPr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0CCE00A6-0490-458E-A4A6-F0883B38846A}"/>
                  </a:ext>
                </a:extLst>
              </p:cNvPr>
              <p:cNvSpPr/>
              <p:nvPr/>
            </p:nvSpPr>
            <p:spPr>
              <a:xfrm>
                <a:off x="1549803" y="1732798"/>
                <a:ext cx="1253004" cy="253903"/>
              </a:xfrm>
              <a:prstGeom prst="rect">
                <a:avLst/>
              </a:prstGeom>
              <a:solidFill>
                <a:srgbClr val="FFC3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08B1989B-813D-4069-84CF-ECF4AD987E7E}"/>
                  </a:ext>
                </a:extLst>
              </p:cNvPr>
              <p:cNvSpPr/>
              <p:nvPr/>
            </p:nvSpPr>
            <p:spPr>
              <a:xfrm>
                <a:off x="1540258" y="1732798"/>
                <a:ext cx="1253991" cy="487380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CB8F3502-9384-4BBE-A1FF-7281315DDD3A}"/>
                  </a:ext>
                </a:extLst>
              </p:cNvPr>
              <p:cNvGrpSpPr/>
              <p:nvPr/>
            </p:nvGrpSpPr>
            <p:grpSpPr>
              <a:xfrm>
                <a:off x="1545275" y="1708006"/>
                <a:ext cx="1159303" cy="522866"/>
                <a:chOff x="1545275" y="1708006"/>
                <a:chExt cx="1159303" cy="522866"/>
              </a:xfrm>
            </p:grpSpPr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FB98B745-C792-40AB-8A40-1979C18C1C58}"/>
                    </a:ext>
                  </a:extLst>
                </p:cNvPr>
                <p:cNvSpPr txBox="1"/>
                <p:nvPr/>
              </p:nvSpPr>
              <p:spPr>
                <a:xfrm>
                  <a:off x="1545275" y="1708006"/>
                  <a:ext cx="11593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753A2"/>
                      </a:solidFill>
                      <a:latin typeface="ArialRegular"/>
                    </a:rPr>
                    <a:t> Purchased from?</a:t>
                  </a:r>
                  <a:endParaRPr lang="en-IN" sz="1200" dirty="0">
                    <a:solidFill>
                      <a:srgbClr val="0753A2"/>
                    </a:solidFill>
                    <a:latin typeface="ArialRegular"/>
                  </a:endParaRPr>
                </a:p>
              </p:txBody>
            </p:sp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A3F90E4A-62FD-4139-A746-28A474E83CCA}"/>
                    </a:ext>
                  </a:extLst>
                </p:cNvPr>
                <p:cNvSpPr txBox="1"/>
                <p:nvPr/>
              </p:nvSpPr>
              <p:spPr>
                <a:xfrm>
                  <a:off x="1630794" y="1953873"/>
                  <a:ext cx="105817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0753A2"/>
                      </a:solidFill>
                      <a:latin typeface="ArialRegular"/>
                    </a:rPr>
                    <a:t>Wholesale shop</a:t>
                  </a:r>
                  <a:endParaRPr lang="en-IN" sz="1200" dirty="0">
                    <a:solidFill>
                      <a:srgbClr val="0753A2"/>
                    </a:solidFill>
                    <a:latin typeface="ArialRegular"/>
                  </a:endParaRPr>
                </a:p>
              </p:txBody>
            </p:sp>
          </p:grp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C9637894-8C9A-4C5A-B005-260C9CB69CE1}"/>
                  </a:ext>
                </a:extLst>
              </p:cNvPr>
              <p:cNvSpPr txBox="1"/>
              <p:nvPr/>
            </p:nvSpPr>
            <p:spPr>
              <a:xfrm>
                <a:off x="1505548" y="2306810"/>
                <a:ext cx="1533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FAB84503-C8C2-49F8-BC22-253CD644F649}"/>
                </a:ext>
              </a:extLst>
            </p:cNvPr>
            <p:cNvGrpSpPr/>
            <p:nvPr/>
          </p:nvGrpSpPr>
          <p:grpSpPr>
            <a:xfrm>
              <a:off x="4594883" y="2816818"/>
              <a:ext cx="1520389" cy="662423"/>
              <a:chOff x="4547510" y="2816818"/>
              <a:chExt cx="1441137" cy="662423"/>
            </a:xfrm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B8B83158-28FD-47CA-8BA0-9478BA70BB57}"/>
                  </a:ext>
                </a:extLst>
              </p:cNvPr>
              <p:cNvSpPr/>
              <p:nvPr/>
            </p:nvSpPr>
            <p:spPr>
              <a:xfrm>
                <a:off x="4547510" y="2823059"/>
                <a:ext cx="1441137" cy="355368"/>
              </a:xfrm>
              <a:prstGeom prst="rect">
                <a:avLst/>
              </a:prstGeom>
              <a:solidFill>
                <a:srgbClr val="FFC3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05340145-F9CC-4117-A888-9E3017A715D0}"/>
                  </a:ext>
                </a:extLst>
              </p:cNvPr>
              <p:cNvSpPr/>
              <p:nvPr/>
            </p:nvSpPr>
            <p:spPr>
              <a:xfrm>
                <a:off x="4556789" y="2816818"/>
                <a:ext cx="1431857" cy="6624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</p:grp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DA6D72EC-C0DF-412D-B0C7-220EFDF5F1EA}"/>
                </a:ext>
              </a:extLst>
            </p:cNvPr>
            <p:cNvSpPr txBox="1"/>
            <p:nvPr/>
          </p:nvSpPr>
          <p:spPr>
            <a:xfrm>
              <a:off x="4549664" y="2759203"/>
              <a:ext cx="161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How much </a:t>
              </a:r>
              <a:br>
                <a:rPr lang="en-US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adhesive used/item?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480" name="TextBox 479">
              <a:extLst>
                <a:ext uri="{FF2B5EF4-FFF2-40B4-BE49-F238E27FC236}">
                  <a16:creationId xmlns:a16="http://schemas.microsoft.com/office/drawing/2014/main" id="{46EC09E4-02CD-4528-B30A-3D245DA83C72}"/>
                </a:ext>
              </a:extLst>
            </p:cNvPr>
            <p:cNvSpPr txBox="1"/>
            <p:nvPr/>
          </p:nvSpPr>
          <p:spPr>
            <a:xfrm>
              <a:off x="4620556" y="3150330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30-40 sticks/event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2086FF2-C174-4D52-B7DE-1F6294C9D2B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 t="17469" r="-1"/>
          <a:stretch/>
        </p:blipFill>
        <p:spPr>
          <a:xfrm>
            <a:off x="9380230" y="899676"/>
            <a:ext cx="1285593" cy="2545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8241E-F798-4755-A6E7-DA1D938E26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3" b="17170"/>
          <a:stretch/>
        </p:blipFill>
        <p:spPr>
          <a:xfrm>
            <a:off x="9427794" y="4882379"/>
            <a:ext cx="1259403" cy="1326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958DB-BF65-4446-A4A9-20642528B2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883" y="3656448"/>
            <a:ext cx="2479263" cy="1222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4818A-E12D-4A18-92AB-E02FCF3C3BF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7" t="8907" r="5091"/>
          <a:stretch/>
        </p:blipFill>
        <p:spPr>
          <a:xfrm>
            <a:off x="10663861" y="899450"/>
            <a:ext cx="1263365" cy="2538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95446-DFB5-4E12-88C1-28109D439BA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0"/>
          <a:stretch/>
        </p:blipFill>
        <p:spPr>
          <a:xfrm>
            <a:off x="10616523" y="4879149"/>
            <a:ext cx="1270773" cy="1326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DF9077-CFB1-44E6-81CF-94D4404212D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5" r="19487" b="35711"/>
          <a:stretch/>
        </p:blipFill>
        <p:spPr>
          <a:xfrm>
            <a:off x="3077510" y="1756872"/>
            <a:ext cx="1496647" cy="1752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A41BCC-D87F-4175-A3FD-D96B23C13B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4" t="25143" r="30750" b="27791"/>
          <a:stretch/>
        </p:blipFill>
        <p:spPr>
          <a:xfrm>
            <a:off x="376810" y="1573554"/>
            <a:ext cx="2300346" cy="1499267"/>
          </a:xfrm>
          <a:prstGeom prst="rect">
            <a:avLst/>
          </a:prstGeom>
        </p:spPr>
      </p:pic>
      <p:graphicFrame>
        <p:nvGraphicFramePr>
          <p:cNvPr id="144" name="Diagram 143">
            <a:extLst>
              <a:ext uri="{FF2B5EF4-FFF2-40B4-BE49-F238E27FC236}">
                <a16:creationId xmlns:a16="http://schemas.microsoft.com/office/drawing/2014/main" id="{1440B7EB-A119-49E1-B90F-0565929F2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126241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64779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Diagram 243">
            <a:extLst>
              <a:ext uri="{FF2B5EF4-FFF2-40B4-BE49-F238E27FC236}">
                <a16:creationId xmlns:a16="http://schemas.microsoft.com/office/drawing/2014/main" id="{568EA4D9-2E07-4B7D-BCC1-85C534EBE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631446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3" name="TextBox 242">
            <a:extLst>
              <a:ext uri="{FF2B5EF4-FFF2-40B4-BE49-F238E27FC236}">
                <a16:creationId xmlns:a16="http://schemas.microsoft.com/office/drawing/2014/main" id="{F90FAEBD-A800-487B-B7D4-32FA8B6C8417}"/>
              </a:ext>
            </a:extLst>
          </p:cNvPr>
          <p:cNvSpPr txBox="1"/>
          <p:nvPr/>
        </p:nvSpPr>
        <p:spPr>
          <a:xfrm>
            <a:off x="4752012" y="164507"/>
            <a:ext cx="2687974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OBSERVATIONS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D1A39E60-5008-4B89-B17D-6ABEBAE726AE}"/>
              </a:ext>
            </a:extLst>
          </p:cNvPr>
          <p:cNvSpPr/>
          <p:nvPr/>
        </p:nvSpPr>
        <p:spPr>
          <a:xfrm>
            <a:off x="5191380" y="1303387"/>
            <a:ext cx="4151932" cy="138873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EDA776E-3067-4715-A09F-CB3CDC765AE9}"/>
              </a:ext>
            </a:extLst>
          </p:cNvPr>
          <p:cNvSpPr txBox="1"/>
          <p:nvPr/>
        </p:nvSpPr>
        <p:spPr>
          <a:xfrm>
            <a:off x="6773552" y="885765"/>
            <a:ext cx="1316089" cy="369332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Regular"/>
              </a:rPr>
              <a:t>Cobblers</a:t>
            </a:r>
            <a:endParaRPr lang="en-IN" sz="1600" b="1" dirty="0">
              <a:solidFill>
                <a:schemeClr val="bg1"/>
              </a:solidFill>
              <a:latin typeface="ArialRegular"/>
            </a:endParaRPr>
          </a:p>
        </p:txBody>
      </p:sp>
      <p:graphicFrame>
        <p:nvGraphicFramePr>
          <p:cNvPr id="251" name="Diagram 250">
            <a:extLst>
              <a:ext uri="{FF2B5EF4-FFF2-40B4-BE49-F238E27FC236}">
                <a16:creationId xmlns:a16="http://schemas.microsoft.com/office/drawing/2014/main" id="{A9BBC92B-0B66-4968-BF46-02A2938F4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40084"/>
              </p:ext>
            </p:extLst>
          </p:nvPr>
        </p:nvGraphicFramePr>
        <p:xfrm>
          <a:off x="4543724" y="908020"/>
          <a:ext cx="5124307" cy="2213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52" name="Diagram 251">
            <a:extLst>
              <a:ext uri="{FF2B5EF4-FFF2-40B4-BE49-F238E27FC236}">
                <a16:creationId xmlns:a16="http://schemas.microsoft.com/office/drawing/2014/main" id="{A478F1DF-6788-4A88-B44E-C6A6B1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520734"/>
              </p:ext>
            </p:extLst>
          </p:nvPr>
        </p:nvGraphicFramePr>
        <p:xfrm>
          <a:off x="4606738" y="2317122"/>
          <a:ext cx="5002387" cy="2262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53" name="Rectangle 252">
            <a:extLst>
              <a:ext uri="{FF2B5EF4-FFF2-40B4-BE49-F238E27FC236}">
                <a16:creationId xmlns:a16="http://schemas.microsoft.com/office/drawing/2014/main" id="{520EE630-29C5-46CF-B5D1-9797BF55E114}"/>
              </a:ext>
            </a:extLst>
          </p:cNvPr>
          <p:cNvSpPr/>
          <p:nvPr/>
        </p:nvSpPr>
        <p:spPr>
          <a:xfrm>
            <a:off x="5193284" y="2755104"/>
            <a:ext cx="4150028" cy="138873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8A6127D-9BA3-447F-8F6D-43FF1C0FBE78}"/>
              </a:ext>
            </a:extLst>
          </p:cNvPr>
          <p:cNvSpPr/>
          <p:nvPr/>
        </p:nvSpPr>
        <p:spPr>
          <a:xfrm>
            <a:off x="5191380" y="837505"/>
            <a:ext cx="4151932" cy="3306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75253D6-5630-4AF8-B517-7866D610CAAA}"/>
              </a:ext>
            </a:extLst>
          </p:cNvPr>
          <p:cNvGrpSpPr/>
          <p:nvPr/>
        </p:nvGrpSpPr>
        <p:grpSpPr>
          <a:xfrm>
            <a:off x="9406300" y="836975"/>
            <a:ext cx="2728220" cy="5482948"/>
            <a:chOff x="9362180" y="592732"/>
            <a:chExt cx="2728220" cy="5482948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E23FB992-65B0-4602-88A9-1B1A56B9FA18}"/>
                </a:ext>
              </a:extLst>
            </p:cNvPr>
            <p:cNvSpPr/>
            <p:nvPr/>
          </p:nvSpPr>
          <p:spPr>
            <a:xfrm>
              <a:off x="9362180" y="592732"/>
              <a:ext cx="2728220" cy="548294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5369BC7C-6A59-4992-AF2B-49E25D3259DA}"/>
                </a:ext>
              </a:extLst>
            </p:cNvPr>
            <p:cNvCxnSpPr>
              <a:cxnSpLocks/>
            </p:cNvCxnSpPr>
            <p:nvPr/>
          </p:nvCxnSpPr>
          <p:spPr>
            <a:xfrm>
              <a:off x="9362180" y="1055916"/>
              <a:ext cx="272822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CB739728-F7C7-4D2C-9A0D-5074D4AEF557}"/>
                </a:ext>
              </a:extLst>
            </p:cNvPr>
            <p:cNvSpPr txBox="1"/>
            <p:nvPr/>
          </p:nvSpPr>
          <p:spPr>
            <a:xfrm>
              <a:off x="9906000" y="641725"/>
              <a:ext cx="1534160" cy="369332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Regular"/>
                </a:rPr>
                <a:t>DIY Artists</a:t>
              </a:r>
              <a:endParaRPr lang="en-IN" b="1" dirty="0">
                <a:solidFill>
                  <a:schemeClr val="bg1"/>
                </a:solidFill>
                <a:latin typeface="ArialRegular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EDF8C5FF-5D88-4346-8BC8-D6CCA8262A1F}"/>
                </a:ext>
              </a:extLst>
            </p:cNvPr>
            <p:cNvSpPr/>
            <p:nvPr/>
          </p:nvSpPr>
          <p:spPr>
            <a:xfrm>
              <a:off x="9419682" y="1128561"/>
              <a:ext cx="2600008" cy="925770"/>
            </a:xfrm>
            <a:prstGeom prst="rect">
              <a:avLst/>
            </a:prstGeom>
            <a:solidFill>
              <a:srgbClr val="0753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9787AF67-55B3-4352-AA9B-8377CFD10022}"/>
                </a:ext>
              </a:extLst>
            </p:cNvPr>
            <p:cNvSpPr/>
            <p:nvPr/>
          </p:nvSpPr>
          <p:spPr>
            <a:xfrm>
              <a:off x="9489440" y="1183562"/>
              <a:ext cx="2460492" cy="8077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Regular"/>
              </a:endParaRP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351CC831-DB5A-44E7-B196-0374E075DFE1}"/>
                </a:ext>
              </a:extLst>
            </p:cNvPr>
            <p:cNvSpPr/>
            <p:nvPr/>
          </p:nvSpPr>
          <p:spPr>
            <a:xfrm>
              <a:off x="9419682" y="2103921"/>
              <a:ext cx="2600008" cy="925770"/>
            </a:xfrm>
            <a:prstGeom prst="rect">
              <a:avLst/>
            </a:prstGeom>
            <a:solidFill>
              <a:srgbClr val="0753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F4BF58DC-2695-461F-953A-D0FCDD262836}"/>
                </a:ext>
              </a:extLst>
            </p:cNvPr>
            <p:cNvSpPr/>
            <p:nvPr/>
          </p:nvSpPr>
          <p:spPr>
            <a:xfrm>
              <a:off x="9489440" y="2158922"/>
              <a:ext cx="2460492" cy="8077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Regular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45DD34E-C210-489F-AD2D-FD92F42B2E33}"/>
                </a:ext>
              </a:extLst>
            </p:cNvPr>
            <p:cNvSpPr/>
            <p:nvPr/>
          </p:nvSpPr>
          <p:spPr>
            <a:xfrm>
              <a:off x="9419682" y="3089441"/>
              <a:ext cx="2600008" cy="925770"/>
            </a:xfrm>
            <a:prstGeom prst="rect">
              <a:avLst/>
            </a:prstGeom>
            <a:solidFill>
              <a:srgbClr val="0753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AE34702C-6692-44A3-ACEC-96FB6A9F815E}"/>
                </a:ext>
              </a:extLst>
            </p:cNvPr>
            <p:cNvSpPr/>
            <p:nvPr/>
          </p:nvSpPr>
          <p:spPr>
            <a:xfrm>
              <a:off x="9489440" y="3144442"/>
              <a:ext cx="2460492" cy="8077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Regular"/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267EA65-AF5A-4F99-8562-CB43C0394502}"/>
                </a:ext>
              </a:extLst>
            </p:cNvPr>
            <p:cNvSpPr/>
            <p:nvPr/>
          </p:nvSpPr>
          <p:spPr>
            <a:xfrm>
              <a:off x="9419682" y="4064801"/>
              <a:ext cx="2600008" cy="925770"/>
            </a:xfrm>
            <a:prstGeom prst="rect">
              <a:avLst/>
            </a:prstGeom>
            <a:solidFill>
              <a:srgbClr val="0753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9A38140-DDD2-4D3E-B95D-87D713C16F3E}"/>
                </a:ext>
              </a:extLst>
            </p:cNvPr>
            <p:cNvSpPr/>
            <p:nvPr/>
          </p:nvSpPr>
          <p:spPr>
            <a:xfrm>
              <a:off x="9489440" y="4119802"/>
              <a:ext cx="2460492" cy="8077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Regular"/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DEF6283C-D873-4CE0-9F72-675C95504D9B}"/>
                </a:ext>
              </a:extLst>
            </p:cNvPr>
            <p:cNvSpPr/>
            <p:nvPr/>
          </p:nvSpPr>
          <p:spPr>
            <a:xfrm>
              <a:off x="9419682" y="5050321"/>
              <a:ext cx="2600008" cy="925770"/>
            </a:xfrm>
            <a:prstGeom prst="rect">
              <a:avLst/>
            </a:prstGeom>
            <a:solidFill>
              <a:srgbClr val="0753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AC47D854-0A11-4C70-A5AA-68B92F2FC86C}"/>
                </a:ext>
              </a:extLst>
            </p:cNvPr>
            <p:cNvSpPr/>
            <p:nvPr/>
          </p:nvSpPr>
          <p:spPr>
            <a:xfrm>
              <a:off x="9489440" y="5105322"/>
              <a:ext cx="2460492" cy="8077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Regular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36DF6E1F-669F-464C-9669-CAB1949255A6}"/>
                </a:ext>
              </a:extLst>
            </p:cNvPr>
            <p:cNvSpPr txBox="1"/>
            <p:nvPr/>
          </p:nvSpPr>
          <p:spPr>
            <a:xfrm>
              <a:off x="9419682" y="1133972"/>
              <a:ext cx="265039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Environmental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friendly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 items (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Reuse &amp; Recycle)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. Glue Gun stick, made of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plastic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 is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unsustainable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 </a:t>
              </a:r>
              <a:br>
                <a:rPr lang="en-GB" sz="1200" dirty="0">
                  <a:solidFill>
                    <a:srgbClr val="0753A2"/>
                  </a:solidFill>
                  <a:latin typeface="ArialRegular"/>
                </a:rPr>
              </a:b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and defeats their purpose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460F66CF-1F1E-4CF5-929A-41B0A483D61E}"/>
                </a:ext>
              </a:extLst>
            </p:cNvPr>
            <p:cNvSpPr txBox="1"/>
            <p:nvPr/>
          </p:nvSpPr>
          <p:spPr>
            <a:xfrm>
              <a:off x="9518558" y="2248361"/>
              <a:ext cx="24604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 The glue material of glue sticks are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not very strong 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adhesive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3AF8EC4-5C60-4F38-8C80-6D4FB0D504BA}"/>
                </a:ext>
              </a:extLst>
            </p:cNvPr>
            <p:cNvSpPr txBox="1"/>
            <p:nvPr/>
          </p:nvSpPr>
          <p:spPr>
            <a:xfrm>
              <a:off x="9496044" y="3133321"/>
              <a:ext cx="246049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DIY Artists use the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glue guns 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as it looks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aesthetically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pleasing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 and lends a touch of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superiority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 to their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social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media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videos</a:t>
              </a:r>
              <a:endParaRPr lang="en-GB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3A2E5CC0-5161-4940-9222-4B8FA647D4CD}"/>
                </a:ext>
              </a:extLst>
            </p:cNvPr>
            <p:cNvSpPr txBox="1"/>
            <p:nvPr/>
          </p:nvSpPr>
          <p:spPr>
            <a:xfrm>
              <a:off x="9475724" y="4119802"/>
              <a:ext cx="246049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The glue from the glue gun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takes a lot of space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 in their craft material, leaving less space for decoration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2D326B51-811A-4263-8612-022AE2E26998}"/>
                </a:ext>
              </a:extLst>
            </p:cNvPr>
            <p:cNvSpPr txBox="1"/>
            <p:nvPr/>
          </p:nvSpPr>
          <p:spPr>
            <a:xfrm>
              <a:off x="9496044" y="5105322"/>
              <a:ext cx="24604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The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plastic threads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from the glue stick makes their craft look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messy and unclean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55AC743-239B-4E95-9598-9F6EB82DA1E6}"/>
              </a:ext>
            </a:extLst>
          </p:cNvPr>
          <p:cNvGrpSpPr/>
          <p:nvPr/>
        </p:nvGrpSpPr>
        <p:grpSpPr>
          <a:xfrm>
            <a:off x="68926" y="4208158"/>
            <a:ext cx="9274220" cy="2111362"/>
            <a:chOff x="68926" y="4208158"/>
            <a:chExt cx="9274220" cy="2111362"/>
          </a:xfrm>
        </p:grpSpPr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E6A9A97F-A90F-473F-83DB-3DA9ABAF4589}"/>
                </a:ext>
              </a:extLst>
            </p:cNvPr>
            <p:cNvSpPr/>
            <p:nvPr/>
          </p:nvSpPr>
          <p:spPr>
            <a:xfrm>
              <a:off x="68926" y="4208158"/>
              <a:ext cx="9274220" cy="2111362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A296133-0A27-44BF-8947-80F0BBA7B86F}"/>
                </a:ext>
              </a:extLst>
            </p:cNvPr>
            <p:cNvCxnSpPr>
              <a:cxnSpLocks/>
            </p:cNvCxnSpPr>
            <p:nvPr/>
          </p:nvCxnSpPr>
          <p:spPr>
            <a:xfrm>
              <a:off x="68926" y="4678309"/>
              <a:ext cx="927422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C7A88A8-96F0-4DC4-A14A-4D29DB82FE8B}"/>
                </a:ext>
              </a:extLst>
            </p:cNvPr>
            <p:cNvSpPr txBox="1"/>
            <p:nvPr/>
          </p:nvSpPr>
          <p:spPr>
            <a:xfrm>
              <a:off x="3636580" y="4263209"/>
              <a:ext cx="2459420" cy="369332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Regular"/>
                </a:rPr>
                <a:t>  Handicraft Artisans</a:t>
              </a:r>
              <a:endParaRPr lang="en-IN" b="1" dirty="0">
                <a:solidFill>
                  <a:schemeClr val="bg1"/>
                </a:solidFill>
                <a:latin typeface="ArialRegular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218DA517-B6A8-4A39-AE6E-FEAEC207F31C}"/>
                </a:ext>
              </a:extLst>
            </p:cNvPr>
            <p:cNvSpPr/>
            <p:nvPr/>
          </p:nvSpPr>
          <p:spPr>
            <a:xfrm>
              <a:off x="113544" y="4877806"/>
              <a:ext cx="2272084" cy="1104911"/>
            </a:xfrm>
            <a:prstGeom prst="rect">
              <a:avLst/>
            </a:prstGeom>
            <a:solidFill>
              <a:srgbClr val="0753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9362409F-61B2-4E22-B332-E3F958A46A75}"/>
                </a:ext>
              </a:extLst>
            </p:cNvPr>
            <p:cNvSpPr/>
            <p:nvPr/>
          </p:nvSpPr>
          <p:spPr>
            <a:xfrm>
              <a:off x="174504" y="4923905"/>
              <a:ext cx="2150164" cy="10109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Regular"/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48C8142-C672-49D8-92E0-962E8E687C3B}"/>
                </a:ext>
              </a:extLst>
            </p:cNvPr>
            <p:cNvSpPr txBox="1"/>
            <p:nvPr/>
          </p:nvSpPr>
          <p:spPr>
            <a:xfrm>
              <a:off x="285585" y="5019125"/>
              <a:ext cx="194861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Current Adhesive being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unable to hold 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decorative materials properly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60D5D362-B700-49BB-8E01-74FBE43BA3F8}"/>
                </a:ext>
              </a:extLst>
            </p:cNvPr>
            <p:cNvSpPr/>
            <p:nvPr/>
          </p:nvSpPr>
          <p:spPr>
            <a:xfrm>
              <a:off x="2431376" y="4878419"/>
              <a:ext cx="2272084" cy="1104911"/>
            </a:xfrm>
            <a:prstGeom prst="rect">
              <a:avLst/>
            </a:prstGeom>
            <a:solidFill>
              <a:srgbClr val="0753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A33688DB-C4EA-4ACC-B322-E0FE5252BF3B}"/>
                </a:ext>
              </a:extLst>
            </p:cNvPr>
            <p:cNvSpPr/>
            <p:nvPr/>
          </p:nvSpPr>
          <p:spPr>
            <a:xfrm>
              <a:off x="2492336" y="4924518"/>
              <a:ext cx="2150164" cy="10109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9ABCED5-7F7E-41D9-9C5E-2C79796BA202}"/>
                </a:ext>
              </a:extLst>
            </p:cNvPr>
            <p:cNvSpPr txBox="1"/>
            <p:nvPr/>
          </p:nvSpPr>
          <p:spPr>
            <a:xfrm>
              <a:off x="2603417" y="5019738"/>
              <a:ext cx="194861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Artisans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end up using more 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adhesive, which </a:t>
              </a:r>
              <a:r>
                <a:rPr lang="en-GB" sz="1200" b="1" dirty="0">
                  <a:solidFill>
                    <a:srgbClr val="0753A2"/>
                  </a:solidFill>
                  <a:latin typeface="ArialRegular"/>
                </a:rPr>
                <a:t>restricts the space </a:t>
              </a:r>
              <a:r>
                <a:rPr lang="en-GB" sz="1200" dirty="0">
                  <a:solidFill>
                    <a:srgbClr val="0753A2"/>
                  </a:solidFill>
                  <a:latin typeface="ArialRegular"/>
                </a:rPr>
                <a:t>for decorations</a:t>
              </a:r>
              <a:endParaRPr lang="en-IN" sz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884F3E9A-D595-4708-BBE7-FF0615211A8B}"/>
                </a:ext>
              </a:extLst>
            </p:cNvPr>
            <p:cNvSpPr/>
            <p:nvPr/>
          </p:nvSpPr>
          <p:spPr>
            <a:xfrm>
              <a:off x="4740599" y="4877153"/>
              <a:ext cx="2272084" cy="1104911"/>
            </a:xfrm>
            <a:prstGeom prst="rect">
              <a:avLst/>
            </a:prstGeom>
            <a:solidFill>
              <a:srgbClr val="0753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CDA3476-1DF6-45E2-86ED-61E42018D0B6}"/>
                </a:ext>
              </a:extLst>
            </p:cNvPr>
            <p:cNvSpPr/>
            <p:nvPr/>
          </p:nvSpPr>
          <p:spPr>
            <a:xfrm>
              <a:off x="4801559" y="4923252"/>
              <a:ext cx="2150164" cy="10109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AD930262-20E1-4130-9C06-A338B92A9C39}"/>
                </a:ext>
              </a:extLst>
            </p:cNvPr>
            <p:cNvSpPr txBox="1"/>
            <p:nvPr/>
          </p:nvSpPr>
          <p:spPr>
            <a:xfrm>
              <a:off x="4754108" y="4902764"/>
              <a:ext cx="2265680" cy="1089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>
                  <a:solidFill>
                    <a:srgbClr val="0753A2"/>
                  </a:solidFill>
                  <a:latin typeface="ArialRegular"/>
                </a:rPr>
                <a:t>Intricate detailing </a:t>
              </a:r>
              <a:r>
                <a:rPr lang="en-US" sz="1200" kern="1200" dirty="0">
                  <a:solidFill>
                    <a:srgbClr val="0753A2"/>
                  </a:solidFill>
                  <a:latin typeface="ArialRegular"/>
                </a:rPr>
                <a:t>in handicrafts need to be </a:t>
              </a:r>
              <a:r>
                <a:rPr lang="en-US" sz="1200" b="1" kern="1200" dirty="0">
                  <a:solidFill>
                    <a:srgbClr val="0753A2"/>
                  </a:solidFill>
                  <a:latin typeface="ArialRegular"/>
                </a:rPr>
                <a:t>spotless</a:t>
              </a:r>
              <a:r>
                <a:rPr lang="en-US" sz="1200" kern="1200" dirty="0">
                  <a:solidFill>
                    <a:srgbClr val="0753A2"/>
                  </a:solidFill>
                  <a:latin typeface="ArialRegular"/>
                </a:rPr>
                <a:t> and </a:t>
              </a:r>
              <a:r>
                <a:rPr lang="en-US" sz="1200" b="1" kern="1200" dirty="0">
                  <a:solidFill>
                    <a:srgbClr val="0753A2"/>
                  </a:solidFill>
                  <a:latin typeface="ArialRegular"/>
                </a:rPr>
                <a:t>aesthetically pleasing</a:t>
              </a:r>
              <a:r>
                <a:rPr lang="en-US" sz="1200" kern="1200" dirty="0">
                  <a:solidFill>
                    <a:srgbClr val="0753A2"/>
                  </a:solidFill>
                  <a:latin typeface="ArialRegular"/>
                </a:rPr>
                <a:t>; hence, lesser the usage of adhesive, better the end-product</a:t>
              </a:r>
              <a:endParaRPr lang="en-IN" sz="1200" kern="1200" dirty="0">
                <a:solidFill>
                  <a:srgbClr val="0753A2"/>
                </a:solidFill>
                <a:latin typeface="ArialRegular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0CB5F7B2-663D-4B36-96E7-06ABFED73630}"/>
                </a:ext>
              </a:extLst>
            </p:cNvPr>
            <p:cNvSpPr/>
            <p:nvPr/>
          </p:nvSpPr>
          <p:spPr>
            <a:xfrm>
              <a:off x="7038746" y="4877153"/>
              <a:ext cx="2272084" cy="1104911"/>
            </a:xfrm>
            <a:prstGeom prst="rect">
              <a:avLst/>
            </a:prstGeom>
            <a:solidFill>
              <a:srgbClr val="0753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E1FE768-6B02-4760-942A-5413193E0B7A}"/>
                </a:ext>
              </a:extLst>
            </p:cNvPr>
            <p:cNvSpPr/>
            <p:nvPr/>
          </p:nvSpPr>
          <p:spPr>
            <a:xfrm>
              <a:off x="7099706" y="4923252"/>
              <a:ext cx="2150164" cy="10109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2587B5FA-67AD-4624-AB19-E1A6E9D5C52C}"/>
                </a:ext>
              </a:extLst>
            </p:cNvPr>
            <p:cNvSpPr txBox="1"/>
            <p:nvPr/>
          </p:nvSpPr>
          <p:spPr>
            <a:xfrm>
              <a:off x="7210787" y="5018472"/>
              <a:ext cx="194861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Current adhesives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requires time to stick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, which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make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the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artisans</a:t>
              </a:r>
              <a:r>
                <a:rPr lang="en-US" sz="1200" dirty="0">
                  <a:solidFill>
                    <a:srgbClr val="0753A2"/>
                  </a:solidFill>
                  <a:latin typeface="ArialRegular"/>
                </a:rPr>
                <a:t> </a:t>
              </a:r>
              <a:r>
                <a:rPr lang="en-US" sz="1200" b="1" dirty="0">
                  <a:solidFill>
                    <a:srgbClr val="0753A2"/>
                  </a:solidFill>
                  <a:latin typeface="ArialRegular"/>
                </a:rPr>
                <a:t>frustrated</a:t>
              </a:r>
            </a:p>
          </p:txBody>
        </p:sp>
      </p:grpSp>
      <p:sp>
        <p:nvSpPr>
          <p:cNvPr id="290" name="TextBox 289">
            <a:extLst>
              <a:ext uri="{FF2B5EF4-FFF2-40B4-BE49-F238E27FC236}">
                <a16:creationId xmlns:a16="http://schemas.microsoft.com/office/drawing/2014/main" id="{BAA1076D-84E2-43C6-BCCE-5058F42E240E}"/>
              </a:ext>
            </a:extLst>
          </p:cNvPr>
          <p:cNvSpPr txBox="1"/>
          <p:nvPr/>
        </p:nvSpPr>
        <p:spPr>
          <a:xfrm>
            <a:off x="2630435" y="1490714"/>
            <a:ext cx="24234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753A2"/>
                </a:solidFill>
                <a:latin typeface="ArialRegular"/>
              </a:rPr>
              <a:t>Adhesive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Requirement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in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High Quantity</a:t>
            </a:r>
          </a:p>
          <a:p>
            <a:pPr algn="just"/>
            <a:endParaRPr lang="en-US" sz="1200" dirty="0">
              <a:solidFill>
                <a:srgbClr val="0753A2"/>
              </a:solidFill>
              <a:latin typeface="ArialRegular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Recurrent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Adhesive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Consumption</a:t>
            </a:r>
          </a:p>
          <a:p>
            <a:pPr algn="just"/>
            <a:endParaRPr lang="en-US" sz="1200" dirty="0">
              <a:solidFill>
                <a:srgbClr val="0753A2"/>
              </a:solidFill>
              <a:latin typeface="ArialRegular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Faster Sticking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Adhesive preferred</a:t>
            </a:r>
          </a:p>
          <a:p>
            <a:pPr algn="just"/>
            <a:endParaRPr lang="en-US" sz="1200" dirty="0">
              <a:solidFill>
                <a:srgbClr val="0753A2"/>
              </a:solidFill>
              <a:latin typeface="ArialRegular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Quantity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of Adhesive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applied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should be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minimal 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as the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surface area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of the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item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is</a:t>
            </a:r>
            <a:r>
              <a:rPr lang="en-US" sz="1200" dirty="0">
                <a:solidFill>
                  <a:srgbClr val="0753A2"/>
                </a:solidFill>
                <a:latin typeface="ArialRegular"/>
              </a:rPr>
              <a:t> </a:t>
            </a:r>
            <a:r>
              <a:rPr lang="en-US" sz="1200" b="1" dirty="0">
                <a:solidFill>
                  <a:srgbClr val="0753A2"/>
                </a:solidFill>
                <a:latin typeface="ArialRegular"/>
              </a:rPr>
              <a:t>small</a:t>
            </a:r>
            <a:endParaRPr lang="en-US" sz="1200" dirty="0">
              <a:solidFill>
                <a:srgbClr val="0753A2"/>
              </a:solidFill>
              <a:latin typeface="ArialRegular"/>
            </a:endParaRP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93CE260B-3C3F-4436-AF01-F12E6A763791}"/>
              </a:ext>
            </a:extLst>
          </p:cNvPr>
          <p:cNvGrpSpPr/>
          <p:nvPr/>
        </p:nvGrpSpPr>
        <p:grpSpPr>
          <a:xfrm>
            <a:off x="2600960" y="855547"/>
            <a:ext cx="2506946" cy="3273979"/>
            <a:chOff x="2600960" y="855547"/>
            <a:chExt cx="2506946" cy="3273979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C519FCC9-3959-491E-B307-219D0F1CEC97}"/>
                </a:ext>
              </a:extLst>
            </p:cNvPr>
            <p:cNvSpPr/>
            <p:nvPr/>
          </p:nvSpPr>
          <p:spPr>
            <a:xfrm>
              <a:off x="2600960" y="855547"/>
              <a:ext cx="2496786" cy="3273979"/>
            </a:xfrm>
            <a:prstGeom prst="rect">
              <a:avLst/>
            </a:prstGeom>
            <a:noFill/>
            <a:ln w="57150">
              <a:solidFill>
                <a:srgbClr val="FFC3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EE2AAF7-EE23-41C3-92F6-CE58F1C13A7A}"/>
                </a:ext>
              </a:extLst>
            </p:cNvPr>
            <p:cNvCxnSpPr/>
            <p:nvPr/>
          </p:nvCxnSpPr>
          <p:spPr>
            <a:xfrm>
              <a:off x="2603417" y="1300159"/>
              <a:ext cx="2504489" cy="0"/>
            </a:xfrm>
            <a:prstGeom prst="line">
              <a:avLst/>
            </a:prstGeom>
            <a:ln w="19050">
              <a:solidFill>
                <a:srgbClr val="FFC3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4A62A1DE-A00D-43EC-A8B9-D5D647BE2A63}"/>
                </a:ext>
              </a:extLst>
            </p:cNvPr>
            <p:cNvSpPr txBox="1"/>
            <p:nvPr/>
          </p:nvSpPr>
          <p:spPr>
            <a:xfrm>
              <a:off x="2702585" y="908020"/>
              <a:ext cx="2315905" cy="338554"/>
            </a:xfrm>
            <a:prstGeom prst="rect">
              <a:avLst/>
            </a:prstGeom>
            <a:solidFill>
              <a:srgbClr val="0753A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Regular"/>
                </a:rPr>
                <a:t>Market Requirement</a:t>
              </a:r>
              <a:endParaRPr lang="en-IN" sz="1600" b="1" dirty="0">
                <a:solidFill>
                  <a:schemeClr val="bg1"/>
                </a:solidFill>
                <a:latin typeface="ArialRegular"/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0E835632-BE3D-4F1F-A75A-CD83DC637EB1}"/>
              </a:ext>
            </a:extLst>
          </p:cNvPr>
          <p:cNvGrpSpPr/>
          <p:nvPr/>
        </p:nvGrpSpPr>
        <p:grpSpPr>
          <a:xfrm>
            <a:off x="96533" y="837505"/>
            <a:ext cx="2423410" cy="3306332"/>
            <a:chOff x="66077" y="837960"/>
            <a:chExt cx="2423410" cy="3306332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7A68C369-C6A4-4879-B0BB-CD475578A0F9}"/>
                </a:ext>
              </a:extLst>
            </p:cNvPr>
            <p:cNvGrpSpPr/>
            <p:nvPr/>
          </p:nvGrpSpPr>
          <p:grpSpPr>
            <a:xfrm>
              <a:off x="195794" y="1768365"/>
              <a:ext cx="2193507" cy="2184354"/>
              <a:chOff x="4167706" y="1510956"/>
              <a:chExt cx="2193507" cy="2184354"/>
            </a:xfrm>
          </p:grpSpPr>
          <p:sp>
            <p:nvSpPr>
              <p:cNvPr id="300" name="Hexagon 299">
                <a:extLst>
                  <a:ext uri="{FF2B5EF4-FFF2-40B4-BE49-F238E27FC236}">
                    <a16:creationId xmlns:a16="http://schemas.microsoft.com/office/drawing/2014/main" id="{702E7D44-DA10-4E92-9F96-E85D7F48682C}"/>
                  </a:ext>
                </a:extLst>
              </p:cNvPr>
              <p:cNvSpPr/>
              <p:nvPr/>
            </p:nvSpPr>
            <p:spPr>
              <a:xfrm rot="5400000">
                <a:off x="4855399" y="2250456"/>
                <a:ext cx="818263" cy="710005"/>
              </a:xfrm>
              <a:prstGeom prst="hexagon">
                <a:avLst/>
              </a:prstGeom>
              <a:noFill/>
              <a:ln w="19050">
                <a:solidFill>
                  <a:srgbClr val="0753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301" name="Hexagon 300">
                <a:extLst>
                  <a:ext uri="{FF2B5EF4-FFF2-40B4-BE49-F238E27FC236}">
                    <a16:creationId xmlns:a16="http://schemas.microsoft.com/office/drawing/2014/main" id="{B0E7BF12-8BD3-4B67-9251-0F83605BD5E9}"/>
                  </a:ext>
                </a:extLst>
              </p:cNvPr>
              <p:cNvSpPr/>
              <p:nvPr/>
            </p:nvSpPr>
            <p:spPr>
              <a:xfrm rot="5400000">
                <a:off x="4113577" y="2250456"/>
                <a:ext cx="818263" cy="710005"/>
              </a:xfrm>
              <a:prstGeom prst="hexagon">
                <a:avLst/>
              </a:prstGeom>
              <a:noFill/>
              <a:ln w="19050">
                <a:solidFill>
                  <a:srgbClr val="0753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E3A6C394-8A92-420E-89FC-B51FCB7952EF}"/>
                  </a:ext>
                </a:extLst>
              </p:cNvPr>
              <p:cNvSpPr txBox="1"/>
              <p:nvPr/>
            </p:nvSpPr>
            <p:spPr>
              <a:xfrm>
                <a:off x="4795539" y="2369864"/>
                <a:ext cx="955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Joker </a:t>
                </a:r>
                <a:b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Glue</a:t>
                </a:r>
                <a:endParaRPr lang="en-IN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F7805DB8-2DFF-4156-9B84-C0F84FDB0841}"/>
                  </a:ext>
                </a:extLst>
              </p:cNvPr>
              <p:cNvSpPr txBox="1"/>
              <p:nvPr/>
            </p:nvSpPr>
            <p:spPr>
              <a:xfrm>
                <a:off x="5206677" y="1672464"/>
                <a:ext cx="867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Chinese</a:t>
                </a:r>
                <a:b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Adhesive</a:t>
                </a:r>
                <a:endParaRPr lang="en-IN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1901E2E2-9A38-4191-8E76-08DE1EA8559F}"/>
                  </a:ext>
                </a:extLst>
              </p:cNvPr>
              <p:cNvSpPr txBox="1"/>
              <p:nvPr/>
            </p:nvSpPr>
            <p:spPr>
              <a:xfrm>
                <a:off x="4204351" y="2256250"/>
                <a:ext cx="636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Glue</a:t>
                </a:r>
                <a:b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Gun </a:t>
                </a:r>
                <a:b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Sticks</a:t>
                </a:r>
                <a:endParaRPr lang="en-IN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49ECD0F1-D1BC-41E1-B907-B11245C07DF9}"/>
                  </a:ext>
                </a:extLst>
              </p:cNvPr>
              <p:cNvSpPr txBox="1"/>
              <p:nvPr/>
            </p:nvSpPr>
            <p:spPr>
              <a:xfrm>
                <a:off x="5332845" y="3115154"/>
                <a:ext cx="59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Sakti </a:t>
                </a:r>
                <a:b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Bond</a:t>
                </a:r>
                <a:endParaRPr lang="en-IN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C291F04-CD76-4B36-B9A6-0C06DD3B9C2F}"/>
                  </a:ext>
                </a:extLst>
              </p:cNvPr>
              <p:cNvSpPr txBox="1"/>
              <p:nvPr/>
            </p:nvSpPr>
            <p:spPr>
              <a:xfrm>
                <a:off x="4480775" y="1765808"/>
                <a:ext cx="8098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Bondtite</a:t>
                </a:r>
                <a:endParaRPr lang="en-IN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416FE745-0262-448D-85D9-6675CEA13DBD}"/>
                  </a:ext>
                </a:extLst>
              </p:cNvPr>
              <p:cNvSpPr txBox="1"/>
              <p:nvPr/>
            </p:nvSpPr>
            <p:spPr>
              <a:xfrm>
                <a:off x="4458051" y="3108944"/>
                <a:ext cx="8082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Dendrite</a:t>
                </a:r>
                <a:endParaRPr lang="en-IN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AFE6A2A6-50C1-49DA-9315-9A2B20FC528E}"/>
                  </a:ext>
                </a:extLst>
              </p:cNvPr>
              <p:cNvSpPr txBox="1"/>
              <p:nvPr/>
            </p:nvSpPr>
            <p:spPr>
              <a:xfrm>
                <a:off x="5677857" y="2256251"/>
                <a:ext cx="63030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Local </a:t>
                </a:r>
                <a:b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Flowy</a:t>
                </a:r>
                <a:b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Glue</a:t>
                </a:r>
                <a:endParaRPr lang="en-IN" sz="1200" b="1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309" name="Hexagon 308">
                <a:extLst>
                  <a:ext uri="{FF2B5EF4-FFF2-40B4-BE49-F238E27FC236}">
                    <a16:creationId xmlns:a16="http://schemas.microsoft.com/office/drawing/2014/main" id="{1BF8AD9B-C942-47B7-9326-260488507CB7}"/>
                  </a:ext>
                </a:extLst>
              </p:cNvPr>
              <p:cNvSpPr/>
              <p:nvPr/>
            </p:nvSpPr>
            <p:spPr>
              <a:xfrm rot="5400000">
                <a:off x="5597079" y="2250456"/>
                <a:ext cx="818263" cy="710005"/>
              </a:xfrm>
              <a:prstGeom prst="hexagon">
                <a:avLst/>
              </a:prstGeom>
              <a:noFill/>
              <a:ln w="19050">
                <a:solidFill>
                  <a:srgbClr val="0753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310" name="Hexagon 309">
                <a:extLst>
                  <a:ext uri="{FF2B5EF4-FFF2-40B4-BE49-F238E27FC236}">
                    <a16:creationId xmlns:a16="http://schemas.microsoft.com/office/drawing/2014/main" id="{4A437354-43A8-4A8A-9470-8DFA62C82DF7}"/>
                  </a:ext>
                </a:extLst>
              </p:cNvPr>
              <p:cNvSpPr/>
              <p:nvPr/>
            </p:nvSpPr>
            <p:spPr>
              <a:xfrm rot="5400000">
                <a:off x="4471566" y="2926525"/>
                <a:ext cx="818263" cy="710005"/>
              </a:xfrm>
              <a:prstGeom prst="hexagon">
                <a:avLst/>
              </a:prstGeom>
              <a:noFill/>
              <a:ln w="19050">
                <a:solidFill>
                  <a:srgbClr val="0753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311" name="Hexagon 310">
                <a:extLst>
                  <a:ext uri="{FF2B5EF4-FFF2-40B4-BE49-F238E27FC236}">
                    <a16:creationId xmlns:a16="http://schemas.microsoft.com/office/drawing/2014/main" id="{9330C6D8-809B-49BD-BB0A-92919EDF91E6}"/>
                  </a:ext>
                </a:extLst>
              </p:cNvPr>
              <p:cNvSpPr/>
              <p:nvPr/>
            </p:nvSpPr>
            <p:spPr>
              <a:xfrm rot="5400000">
                <a:off x="5221159" y="2931176"/>
                <a:ext cx="818263" cy="710005"/>
              </a:xfrm>
              <a:prstGeom prst="hexagon">
                <a:avLst/>
              </a:prstGeom>
              <a:noFill/>
              <a:ln w="19050">
                <a:solidFill>
                  <a:srgbClr val="0753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312" name="Hexagon 311">
                <a:extLst>
                  <a:ext uri="{FF2B5EF4-FFF2-40B4-BE49-F238E27FC236}">
                    <a16:creationId xmlns:a16="http://schemas.microsoft.com/office/drawing/2014/main" id="{81F4E375-F310-4D91-B7B5-EA9D195BE6B2}"/>
                  </a:ext>
                </a:extLst>
              </p:cNvPr>
              <p:cNvSpPr/>
              <p:nvPr/>
            </p:nvSpPr>
            <p:spPr>
              <a:xfrm rot="5400000">
                <a:off x="4491886" y="1565085"/>
                <a:ext cx="818263" cy="710005"/>
              </a:xfrm>
              <a:prstGeom prst="hexagon">
                <a:avLst/>
              </a:prstGeom>
              <a:noFill/>
              <a:ln w="19050">
                <a:solidFill>
                  <a:srgbClr val="0753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313" name="Hexagon 312">
                <a:extLst>
                  <a:ext uri="{FF2B5EF4-FFF2-40B4-BE49-F238E27FC236}">
                    <a16:creationId xmlns:a16="http://schemas.microsoft.com/office/drawing/2014/main" id="{78B637AD-3F10-4D3E-B12D-7A7CBD0B89F9}"/>
                  </a:ext>
                </a:extLst>
              </p:cNvPr>
              <p:cNvSpPr/>
              <p:nvPr/>
            </p:nvSpPr>
            <p:spPr>
              <a:xfrm rot="5400000">
                <a:off x="5241479" y="1569736"/>
                <a:ext cx="818263" cy="710005"/>
              </a:xfrm>
              <a:prstGeom prst="hexagon">
                <a:avLst/>
              </a:prstGeom>
              <a:noFill/>
              <a:ln w="19050">
                <a:solidFill>
                  <a:srgbClr val="0753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</p:grp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BA39DF3A-FBA7-46C0-A756-47521AA7CF78}"/>
                </a:ext>
              </a:extLst>
            </p:cNvPr>
            <p:cNvSpPr/>
            <p:nvPr/>
          </p:nvSpPr>
          <p:spPr>
            <a:xfrm>
              <a:off x="66077" y="837960"/>
              <a:ext cx="2423410" cy="3306332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Regular"/>
              </a:endParaRPr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D0A5CB2-8A58-4B6C-A90B-B92CDF7B16DA}"/>
                </a:ext>
              </a:extLst>
            </p:cNvPr>
            <p:cNvCxnSpPr/>
            <p:nvPr/>
          </p:nvCxnSpPr>
          <p:spPr>
            <a:xfrm>
              <a:off x="66077" y="1300159"/>
              <a:ext cx="242341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4F88D433-DA2C-4200-926C-2F5D4E1D7CC9}"/>
                </a:ext>
              </a:extLst>
            </p:cNvPr>
            <p:cNvSpPr txBox="1"/>
            <p:nvPr/>
          </p:nvSpPr>
          <p:spPr>
            <a:xfrm>
              <a:off x="372356" y="894415"/>
              <a:ext cx="1855234" cy="369332"/>
            </a:xfrm>
            <a:prstGeom prst="rect">
              <a:avLst/>
            </a:prstGeom>
            <a:solidFill>
              <a:srgbClr val="FFC30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Regular"/>
                </a:rPr>
                <a:t>Adhesive Used</a:t>
              </a:r>
              <a:endParaRPr lang="en-IN" b="1" dirty="0">
                <a:solidFill>
                  <a:schemeClr val="bg1"/>
                </a:solidFill>
                <a:latin typeface="Arial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192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Diagram 243">
            <a:extLst>
              <a:ext uri="{FF2B5EF4-FFF2-40B4-BE49-F238E27FC236}">
                <a16:creationId xmlns:a16="http://schemas.microsoft.com/office/drawing/2014/main" id="{568EA4D9-2E07-4B7D-BCC1-85C534EBE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798909"/>
              </p:ext>
            </p:extLst>
          </p:nvPr>
        </p:nvGraphicFramePr>
        <p:xfrm>
          <a:off x="852487" y="6360966"/>
          <a:ext cx="10487025" cy="42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3" name="TextBox 242">
            <a:extLst>
              <a:ext uri="{FF2B5EF4-FFF2-40B4-BE49-F238E27FC236}">
                <a16:creationId xmlns:a16="http://schemas.microsoft.com/office/drawing/2014/main" id="{F90FAEBD-A800-487B-B7D4-32FA8B6C8417}"/>
              </a:ext>
            </a:extLst>
          </p:cNvPr>
          <p:cNvSpPr txBox="1"/>
          <p:nvPr/>
        </p:nvSpPr>
        <p:spPr>
          <a:xfrm>
            <a:off x="3878234" y="163306"/>
            <a:ext cx="4435529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2400" b="1" dirty="0">
                <a:solidFill>
                  <a:srgbClr val="0753A2"/>
                </a:solidFill>
                <a:latin typeface="ArialRegular"/>
              </a:rPr>
              <a:t>COMMUNICATING THE IDEA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83C70A-4566-4212-BB19-D609302AF786}"/>
              </a:ext>
            </a:extLst>
          </p:cNvPr>
          <p:cNvSpPr txBox="1"/>
          <p:nvPr/>
        </p:nvSpPr>
        <p:spPr>
          <a:xfrm>
            <a:off x="3627482" y="754496"/>
            <a:ext cx="4937034" cy="400110"/>
          </a:xfrm>
          <a:prstGeom prst="rect">
            <a:avLst/>
          </a:prstGeom>
          <a:solidFill>
            <a:srgbClr val="FFC30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Regular"/>
              </a:rPr>
              <a:t>Building a Majboot Jod with Cobblers </a:t>
            </a:r>
            <a:endParaRPr lang="en-IN" sz="2000" b="1" dirty="0">
              <a:solidFill>
                <a:schemeClr val="bg1"/>
              </a:solidFill>
              <a:latin typeface="ArialRegular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470671E-2578-4117-B16B-3360F32BD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924" y="1246535"/>
            <a:ext cx="1832972" cy="1313785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AA66B62-AB77-4E0D-ADD3-5522443578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19" t="1913" r="7635" b="2661"/>
          <a:stretch/>
        </p:blipFill>
        <p:spPr>
          <a:xfrm>
            <a:off x="428924" y="2608580"/>
            <a:ext cx="1832972" cy="1295400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9169D60-9CF6-4DE6-9A6C-AE7598632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4" y="3951433"/>
            <a:ext cx="1832972" cy="1099783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FF3D96D-DBC1-4BB3-B878-12E5A541A1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t="6440" r="17142" b="8726"/>
          <a:stretch/>
        </p:blipFill>
        <p:spPr>
          <a:xfrm>
            <a:off x="428924" y="5098669"/>
            <a:ext cx="1832972" cy="1204002"/>
          </a:xfrm>
          <a:prstGeom prst="rect">
            <a:avLst/>
          </a:prstGeom>
          <a:ln w="19050">
            <a:solidFill>
              <a:srgbClr val="0753A2"/>
            </a:solidFill>
          </a:ln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9BE939CA-B347-462B-BB92-F6335C951CF5}"/>
              </a:ext>
            </a:extLst>
          </p:cNvPr>
          <p:cNvGrpSpPr/>
          <p:nvPr/>
        </p:nvGrpSpPr>
        <p:grpSpPr>
          <a:xfrm>
            <a:off x="2428240" y="1246535"/>
            <a:ext cx="4693920" cy="5056136"/>
            <a:chOff x="2428240" y="1246535"/>
            <a:chExt cx="4693920" cy="505613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25C2A4A-856C-4FCD-BDC5-295BF00366D5}"/>
                </a:ext>
              </a:extLst>
            </p:cNvPr>
            <p:cNvGrpSpPr/>
            <p:nvPr/>
          </p:nvGrpSpPr>
          <p:grpSpPr>
            <a:xfrm>
              <a:off x="2428240" y="1246535"/>
              <a:ext cx="4693920" cy="5056136"/>
              <a:chOff x="2428240" y="1246535"/>
              <a:chExt cx="4693920" cy="505613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9CE5CEB-231B-4481-87E7-BA3232F1EDCC}"/>
                  </a:ext>
                </a:extLst>
              </p:cNvPr>
              <p:cNvSpPr/>
              <p:nvPr/>
            </p:nvSpPr>
            <p:spPr>
              <a:xfrm>
                <a:off x="2428240" y="1246535"/>
                <a:ext cx="4693920" cy="505613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209940F-01CD-4F8E-9E99-BD09744225F3}"/>
                  </a:ext>
                </a:extLst>
              </p:cNvPr>
              <p:cNvSpPr/>
              <p:nvPr/>
            </p:nvSpPr>
            <p:spPr>
              <a:xfrm>
                <a:off x="3287776" y="135555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D7A79C4-8C0D-4BFC-B742-1B07F6D42094}"/>
                  </a:ext>
                </a:extLst>
              </p:cNvPr>
              <p:cNvSpPr/>
              <p:nvPr/>
            </p:nvSpPr>
            <p:spPr>
              <a:xfrm>
                <a:off x="3387929" y="141055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01A2F01-F11E-41AE-8457-CAC7C57D4D76}"/>
                  </a:ext>
                </a:extLst>
              </p:cNvPr>
              <p:cNvSpPr/>
              <p:nvPr/>
            </p:nvSpPr>
            <p:spPr>
              <a:xfrm>
                <a:off x="3287776" y="233091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CB60D11-F7DC-4238-B5D9-B58E54C1F000}"/>
                  </a:ext>
                </a:extLst>
              </p:cNvPr>
              <p:cNvSpPr/>
              <p:nvPr/>
            </p:nvSpPr>
            <p:spPr>
              <a:xfrm>
                <a:off x="3387929" y="238591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C467519-013D-42DB-AB6B-12A045968331}"/>
                  </a:ext>
                </a:extLst>
              </p:cNvPr>
              <p:cNvSpPr/>
              <p:nvPr/>
            </p:nvSpPr>
            <p:spPr>
              <a:xfrm>
                <a:off x="3287776" y="331643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E09ED03-5FE9-4C29-B652-6147380CA3BB}"/>
                  </a:ext>
                </a:extLst>
              </p:cNvPr>
              <p:cNvSpPr/>
              <p:nvPr/>
            </p:nvSpPr>
            <p:spPr>
              <a:xfrm>
                <a:off x="3387929" y="337143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804C54F-E6EB-479B-B40E-6C1BEFF0FCFA}"/>
                  </a:ext>
                </a:extLst>
              </p:cNvPr>
              <p:cNvSpPr/>
              <p:nvPr/>
            </p:nvSpPr>
            <p:spPr>
              <a:xfrm>
                <a:off x="3287776" y="429179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5C36158-542E-43C7-B565-18001FFB6F47}"/>
                  </a:ext>
                </a:extLst>
              </p:cNvPr>
              <p:cNvSpPr/>
              <p:nvPr/>
            </p:nvSpPr>
            <p:spPr>
              <a:xfrm>
                <a:off x="3387929" y="434679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73F99FB-ECEB-4BCF-ADA2-F946A6618073}"/>
                  </a:ext>
                </a:extLst>
              </p:cNvPr>
              <p:cNvSpPr/>
              <p:nvPr/>
            </p:nvSpPr>
            <p:spPr>
              <a:xfrm>
                <a:off x="3287776" y="5277312"/>
                <a:ext cx="3732864" cy="925770"/>
              </a:xfrm>
              <a:prstGeom prst="rect">
                <a:avLst/>
              </a:prstGeom>
              <a:solidFill>
                <a:srgbClr val="0753A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rialRegular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BD20D6A-3857-407C-98F2-351F45A25A16}"/>
                  </a:ext>
                </a:extLst>
              </p:cNvPr>
              <p:cNvSpPr/>
              <p:nvPr/>
            </p:nvSpPr>
            <p:spPr>
              <a:xfrm>
                <a:off x="3387929" y="5332313"/>
                <a:ext cx="3532560" cy="8077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Regular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1D1FBE3-33A9-4F1E-A44E-8850D633B2AA}"/>
                  </a:ext>
                </a:extLst>
              </p:cNvPr>
              <p:cNvSpPr txBox="1"/>
              <p:nvPr/>
            </p:nvSpPr>
            <p:spPr>
              <a:xfrm>
                <a:off x="3261085" y="2530361"/>
                <a:ext cx="38052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GB" sz="1200" b="1" dirty="0">
                    <a:solidFill>
                      <a:srgbClr val="0753A2"/>
                    </a:solidFill>
                    <a:latin typeface="ArialRegular"/>
                  </a:rPr>
                  <a:t>The Cobbler Community </a:t>
                </a:r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is a very tightly </a:t>
                </a:r>
                <a:br>
                  <a:rPr lang="en-GB" sz="1200" b="1" dirty="0">
                    <a:solidFill>
                      <a:srgbClr val="0753A2"/>
                    </a:solidFill>
                    <a:latin typeface="ArialRegular"/>
                  </a:rPr>
                </a:br>
                <a:r>
                  <a:rPr lang="en-GB" sz="1200" b="1" dirty="0">
                    <a:solidFill>
                      <a:srgbClr val="0753A2"/>
                    </a:solidFill>
                    <a:latin typeface="ArialRegular"/>
                  </a:rPr>
                  <a:t>knit community </a:t>
                </a:r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living together in harmony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8269EDF-F3E2-4DBF-8969-726DB6586E89}"/>
                  </a:ext>
                </a:extLst>
              </p:cNvPr>
              <p:cNvSpPr txBox="1"/>
              <p:nvPr/>
            </p:nvSpPr>
            <p:spPr>
              <a:xfrm>
                <a:off x="3387928" y="1485488"/>
                <a:ext cx="35325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Approximately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266,000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 cobblers in the country, sitting at the </a:t>
                </a:r>
                <a:r>
                  <a:rPr lang="en-US" sz="1200" dirty="0" err="1">
                    <a:solidFill>
                      <a:srgbClr val="0753A2"/>
                    </a:solidFill>
                    <a:latin typeface="ArialRegular"/>
                  </a:rPr>
                  <a:t>Nukkads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 and Corners of the streets of India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06CE3C5-EDC1-439C-AA95-C6236291D09D}"/>
                  </a:ext>
                </a:extLst>
              </p:cNvPr>
              <p:cNvSpPr txBox="1"/>
              <p:nvPr/>
            </p:nvSpPr>
            <p:spPr>
              <a:xfrm>
                <a:off x="3368237" y="3451437"/>
                <a:ext cx="35325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 They are seen 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to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follow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community trends </a:t>
                </a:r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and  have the </a:t>
                </a:r>
                <a:r>
                  <a:rPr lang="en-GB" sz="1200" b="1" dirty="0">
                    <a:solidFill>
                      <a:srgbClr val="0753A2"/>
                    </a:solidFill>
                    <a:latin typeface="ArialRegular"/>
                  </a:rPr>
                  <a:t>power to influence </a:t>
                </a:r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each other’s </a:t>
                </a:r>
                <a:r>
                  <a:rPr lang="en-GB" sz="1200" b="1" dirty="0">
                    <a:solidFill>
                      <a:srgbClr val="0753A2"/>
                    </a:solidFill>
                    <a:latin typeface="ArialRegular"/>
                  </a:rPr>
                  <a:t>decisions</a:t>
                </a:r>
                <a:endParaRPr lang="en-US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1AAE500-858B-47E2-829C-900A2FAB4CD3}"/>
                  </a:ext>
                </a:extLst>
              </p:cNvPr>
              <p:cNvSpPr txBox="1"/>
              <p:nvPr/>
            </p:nvSpPr>
            <p:spPr>
              <a:xfrm>
                <a:off x="3358077" y="4507475"/>
                <a:ext cx="35325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If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targeted campaigns 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are run to </a:t>
                </a:r>
                <a:r>
                  <a:rPr lang="en-US" sz="1200" b="1" dirty="0">
                    <a:solidFill>
                      <a:srgbClr val="0753A2"/>
                    </a:solidFill>
                    <a:latin typeface="ArialRegular"/>
                  </a:rPr>
                  <a:t>attract influential members</a:t>
                </a:r>
                <a:r>
                  <a:rPr lang="en-US" sz="1200" dirty="0">
                    <a:solidFill>
                      <a:srgbClr val="0753A2"/>
                    </a:solidFill>
                    <a:latin typeface="ArialRegular"/>
                  </a:rPr>
                  <a:t>, other will soon follow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F1AC762-6015-45B4-8261-DCD242042B8C}"/>
                  </a:ext>
                </a:extLst>
              </p:cNvPr>
              <p:cNvSpPr txBox="1"/>
              <p:nvPr/>
            </p:nvSpPr>
            <p:spPr>
              <a:xfrm>
                <a:off x="3358077" y="5475259"/>
                <a:ext cx="35325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GB" sz="1200" b="1" dirty="0">
                    <a:solidFill>
                      <a:srgbClr val="0753A2"/>
                    </a:solidFill>
                    <a:latin typeface="ArialRegular"/>
                  </a:rPr>
                  <a:t>High volume </a:t>
                </a:r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and </a:t>
                </a:r>
                <a:r>
                  <a:rPr lang="en-GB" sz="1200" b="1" dirty="0">
                    <a:solidFill>
                      <a:srgbClr val="0753A2"/>
                    </a:solidFill>
                    <a:latin typeface="ArialRegular"/>
                  </a:rPr>
                  <a:t>regular consumption </a:t>
                </a:r>
                <a:r>
                  <a:rPr lang="en-GB" sz="1200" dirty="0">
                    <a:solidFill>
                      <a:srgbClr val="0753A2"/>
                    </a:solidFill>
                    <a:latin typeface="ArialRegular"/>
                  </a:rPr>
                  <a:t>merits special focus</a:t>
                </a:r>
                <a:endParaRPr lang="en-IN" sz="1200" dirty="0">
                  <a:solidFill>
                    <a:srgbClr val="0753A2"/>
                  </a:solidFill>
                  <a:latin typeface="ArialRegular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DEA36A8-7BD4-47D5-89C9-E3FD4DAD07E7}"/>
                </a:ext>
              </a:extLst>
            </p:cNvPr>
            <p:cNvSpPr txBox="1"/>
            <p:nvPr/>
          </p:nvSpPr>
          <p:spPr>
            <a:xfrm rot="16200000">
              <a:off x="482367" y="3596064"/>
              <a:ext cx="4847532" cy="366505"/>
            </a:xfrm>
            <a:prstGeom prst="rect">
              <a:avLst/>
            </a:prstGeom>
            <a:solidFill>
              <a:srgbClr val="0753A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Regular"/>
                </a:rPr>
                <a:t>Premise</a:t>
              </a:r>
              <a:endParaRPr lang="en-IN" b="1" dirty="0">
                <a:solidFill>
                  <a:schemeClr val="bg1"/>
                </a:solidFill>
                <a:latin typeface="ArialRegular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4C8737BE-5444-4EE4-A23F-B338DD3E63BB}"/>
              </a:ext>
            </a:extLst>
          </p:cNvPr>
          <p:cNvSpPr/>
          <p:nvPr/>
        </p:nvSpPr>
        <p:spPr>
          <a:xfrm>
            <a:off x="7192461" y="1243870"/>
            <a:ext cx="4693920" cy="5056136"/>
          </a:xfrm>
          <a:prstGeom prst="rect">
            <a:avLst/>
          </a:prstGeom>
          <a:noFill/>
          <a:ln w="38100">
            <a:solidFill>
              <a:srgbClr val="FFC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4DB09B7-C207-4BDB-B01A-369C139302AC}"/>
              </a:ext>
            </a:extLst>
          </p:cNvPr>
          <p:cNvSpPr/>
          <p:nvPr/>
        </p:nvSpPr>
        <p:spPr>
          <a:xfrm>
            <a:off x="8011357" y="1529405"/>
            <a:ext cx="3732864" cy="1446494"/>
          </a:xfrm>
          <a:prstGeom prst="rect">
            <a:avLst/>
          </a:prstGeom>
          <a:solidFill>
            <a:srgbClr val="0753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4FED30-1D10-42FA-A0E1-DC1F9DF82C9C}"/>
              </a:ext>
            </a:extLst>
          </p:cNvPr>
          <p:cNvSpPr/>
          <p:nvPr/>
        </p:nvSpPr>
        <p:spPr>
          <a:xfrm>
            <a:off x="8111510" y="1617584"/>
            <a:ext cx="3532560" cy="1262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B06EF7C-3638-49A9-913F-20036C523324}"/>
              </a:ext>
            </a:extLst>
          </p:cNvPr>
          <p:cNvSpPr/>
          <p:nvPr/>
        </p:nvSpPr>
        <p:spPr>
          <a:xfrm>
            <a:off x="8011357" y="3073725"/>
            <a:ext cx="3732864" cy="1446494"/>
          </a:xfrm>
          <a:prstGeom prst="rect">
            <a:avLst/>
          </a:prstGeom>
          <a:solidFill>
            <a:srgbClr val="0753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9D4844-8AE7-45CA-858A-1EFFDBBEF69F}"/>
              </a:ext>
            </a:extLst>
          </p:cNvPr>
          <p:cNvSpPr/>
          <p:nvPr/>
        </p:nvSpPr>
        <p:spPr>
          <a:xfrm>
            <a:off x="8111510" y="3172064"/>
            <a:ext cx="3532560" cy="1262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56E9DBD-11D5-41FE-A93C-D9DA15B59A91}"/>
              </a:ext>
            </a:extLst>
          </p:cNvPr>
          <p:cNvSpPr/>
          <p:nvPr/>
        </p:nvSpPr>
        <p:spPr>
          <a:xfrm>
            <a:off x="8011357" y="4587565"/>
            <a:ext cx="3732864" cy="1446494"/>
          </a:xfrm>
          <a:prstGeom prst="rect">
            <a:avLst/>
          </a:prstGeom>
          <a:solidFill>
            <a:srgbClr val="0753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Regular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4557E06-F0A1-4B31-8298-2AAA614D5D07}"/>
              </a:ext>
            </a:extLst>
          </p:cNvPr>
          <p:cNvSpPr txBox="1"/>
          <p:nvPr/>
        </p:nvSpPr>
        <p:spPr>
          <a:xfrm>
            <a:off x="7969411" y="1821944"/>
            <a:ext cx="38052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200" b="1" dirty="0">
                <a:solidFill>
                  <a:srgbClr val="0753A2"/>
                </a:solidFill>
                <a:latin typeface="ArialRegular"/>
              </a:rPr>
              <a:t>Spread awareness 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about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the instant stick characteristic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and the consequent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uptick in revenues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for the cobblers owing to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less time required</a:t>
            </a:r>
            <a:endParaRPr lang="en-IN" sz="1200" b="1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A1FCD94-9A70-49E8-865A-C9F752D9B749}"/>
              </a:ext>
            </a:extLst>
          </p:cNvPr>
          <p:cNvSpPr txBox="1"/>
          <p:nvPr/>
        </p:nvSpPr>
        <p:spPr>
          <a:xfrm>
            <a:off x="8077127" y="3386898"/>
            <a:ext cx="3532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200" b="1" dirty="0">
                <a:solidFill>
                  <a:srgbClr val="0753A2"/>
                </a:solidFill>
                <a:latin typeface="ArialRegular"/>
              </a:rPr>
              <a:t>Savings arising from cheaper alternatives 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is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negated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by the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extra volume 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of those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adhesives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used to stick the shoe soles and bags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25161C-326C-4B10-B38E-635D773CC07C}"/>
              </a:ext>
            </a:extLst>
          </p:cNvPr>
          <p:cNvSpPr txBox="1"/>
          <p:nvPr/>
        </p:nvSpPr>
        <p:spPr>
          <a:xfrm rot="16200000">
            <a:off x="5246588" y="3593399"/>
            <a:ext cx="4847532" cy="3665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Regular"/>
              </a:rPr>
              <a:t>Solutions</a:t>
            </a:r>
            <a:endParaRPr lang="en-IN" b="1" dirty="0">
              <a:solidFill>
                <a:schemeClr val="bg1"/>
              </a:solidFill>
              <a:latin typeface="ArialRegular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BF9F439-3A53-400D-96BE-CD301383357C}"/>
              </a:ext>
            </a:extLst>
          </p:cNvPr>
          <p:cNvSpPr/>
          <p:nvPr/>
        </p:nvSpPr>
        <p:spPr>
          <a:xfrm>
            <a:off x="8105736" y="4683218"/>
            <a:ext cx="3532560" cy="1262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Regular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7A836B6-DB13-47DF-8B23-9B954954DDDE}"/>
              </a:ext>
            </a:extLst>
          </p:cNvPr>
          <p:cNvSpPr txBox="1"/>
          <p:nvPr/>
        </p:nvSpPr>
        <p:spPr>
          <a:xfrm>
            <a:off x="8111510" y="4802063"/>
            <a:ext cx="353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200" b="1" dirty="0">
                <a:solidFill>
                  <a:srgbClr val="0753A2"/>
                </a:solidFill>
                <a:latin typeface="ArialRegular"/>
              </a:rPr>
              <a:t>‘</a:t>
            </a:r>
            <a:r>
              <a:rPr lang="en-GB" sz="1200" b="1" dirty="0" err="1">
                <a:solidFill>
                  <a:srgbClr val="0753A2"/>
                </a:solidFill>
                <a:latin typeface="ArialRegular"/>
              </a:rPr>
              <a:t>Aao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 </a:t>
            </a:r>
            <a:r>
              <a:rPr lang="en-GB" sz="1200" b="1" dirty="0" err="1">
                <a:solidFill>
                  <a:srgbClr val="0753A2"/>
                </a:solidFill>
                <a:latin typeface="ArialRegular"/>
              </a:rPr>
              <a:t>Ek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 Naya </a:t>
            </a:r>
            <a:r>
              <a:rPr lang="en-GB" sz="1200" b="1" dirty="0" err="1">
                <a:solidFill>
                  <a:srgbClr val="0753A2"/>
                </a:solidFill>
                <a:latin typeface="ArialRegular"/>
              </a:rPr>
              <a:t>Jod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 </a:t>
            </a:r>
            <a:r>
              <a:rPr lang="en-GB" sz="1200" b="1" dirty="0" err="1">
                <a:solidFill>
                  <a:srgbClr val="0753A2"/>
                </a:solidFill>
                <a:latin typeface="ArialRegular"/>
              </a:rPr>
              <a:t>Banaye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’ 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campaign should be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expanded to include the shoes 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manufactured by the cobblers at their shop.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 Good quality products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 will </a:t>
            </a:r>
            <a:r>
              <a:rPr lang="en-GB" sz="1200" b="1" dirty="0">
                <a:solidFill>
                  <a:srgbClr val="0753A2"/>
                </a:solidFill>
                <a:latin typeface="ArialRegular"/>
              </a:rPr>
              <a:t>ensure future sales </a:t>
            </a:r>
            <a:r>
              <a:rPr lang="en-GB" sz="1200" dirty="0">
                <a:solidFill>
                  <a:srgbClr val="0753A2"/>
                </a:solidFill>
                <a:latin typeface="ArialRegular"/>
              </a:rPr>
              <a:t>as well</a:t>
            </a:r>
            <a:endParaRPr lang="en-IN" sz="1200" dirty="0">
              <a:solidFill>
                <a:srgbClr val="0753A2"/>
              </a:solidFill>
              <a:latin typeface="Arial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3554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3727</Words>
  <Application>Microsoft Office PowerPoint</Application>
  <PresentationFormat>Widescreen</PresentationFormat>
  <Paragraphs>562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ArialRegular</vt:lpstr>
      <vt:lpstr>Avenir Next LT Pro Demi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Spurgeon Raju Koreripalli;Ojasvi Agrawal;Priya Jain;Shrey 
S Chheda</dc:creator>
  <cp:lastModifiedBy>Priya Jain</cp:lastModifiedBy>
  <cp:revision>144</cp:revision>
  <dcterms:created xsi:type="dcterms:W3CDTF">2021-09-02T09:23:05Z</dcterms:created>
  <dcterms:modified xsi:type="dcterms:W3CDTF">2021-09-12T16:06:16Z</dcterms:modified>
</cp:coreProperties>
</file>